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264" r:id="rId2"/>
    <p:sldId id="2785" r:id="rId3"/>
    <p:sldId id="2787" r:id="rId4"/>
    <p:sldId id="526" r:id="rId5"/>
    <p:sldId id="2786" r:id="rId6"/>
    <p:sldId id="2753" r:id="rId7"/>
    <p:sldId id="2772" r:id="rId8"/>
    <p:sldId id="2769" r:id="rId9"/>
    <p:sldId id="2756" r:id="rId10"/>
    <p:sldId id="2782" r:id="rId11"/>
    <p:sldId id="2762" r:id="rId12"/>
    <p:sldId id="2773" r:id="rId13"/>
    <p:sldId id="2757" r:id="rId14"/>
    <p:sldId id="2774" r:id="rId15"/>
    <p:sldId id="2775" r:id="rId16"/>
    <p:sldId id="2776" r:id="rId17"/>
    <p:sldId id="256" r:id="rId18"/>
    <p:sldId id="258" r:id="rId19"/>
    <p:sldId id="2760" r:id="rId20"/>
    <p:sldId id="2761" r:id="rId21"/>
    <p:sldId id="2766" r:id="rId22"/>
    <p:sldId id="2783" r:id="rId23"/>
    <p:sldId id="2764" r:id="rId24"/>
    <p:sldId id="2767" r:id="rId25"/>
    <p:sldId id="2771" r:id="rId26"/>
    <p:sldId id="2768" r:id="rId27"/>
    <p:sldId id="2763" r:id="rId28"/>
    <p:sldId id="2781" r:id="rId29"/>
    <p:sldId id="2777" r:id="rId30"/>
    <p:sldId id="2779" r:id="rId31"/>
    <p:sldId id="2778" r:id="rId32"/>
    <p:sldId id="2765" r:id="rId33"/>
    <p:sldId id="269"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38B"/>
    <a:srgbClr val="2476A8"/>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5348" autoAdjust="0"/>
    <p:restoredTop sz="83060" autoAdjust="0"/>
  </p:normalViewPr>
  <p:slideViewPr>
    <p:cSldViewPr snapToGrid="0">
      <p:cViewPr varScale="1">
        <p:scale>
          <a:sx n="94" d="100"/>
          <a:sy n="94" d="100"/>
        </p:scale>
        <p:origin x="102" y="360"/>
      </p:cViewPr>
      <p:guideLst/>
    </p:cSldViewPr>
  </p:slideViewPr>
  <p:notesTextViewPr>
    <p:cViewPr>
      <p:scale>
        <a:sx n="3" d="2"/>
        <a:sy n="3" d="2"/>
      </p:scale>
      <p:origin x="0" y="0"/>
    </p:cViewPr>
  </p:notesTextViewPr>
  <p:sorterViewPr>
    <p:cViewPr>
      <p:scale>
        <a:sx n="184" d="100"/>
        <a:sy n="184" d="100"/>
      </p:scale>
      <p:origin x="0" y="-29526"/>
    </p:cViewPr>
  </p:sorterViewPr>
  <p:notesViewPr>
    <p:cSldViewPr snapToGrid="0">
      <p:cViewPr varScale="1">
        <p:scale>
          <a:sx n="96" d="100"/>
          <a:sy n="96" d="100"/>
        </p:scale>
        <p:origin x="287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11/6/2023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11/6/2023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Lipophilic</a:t>
            </a:r>
            <a:r>
              <a:rPr lang="en-US" dirty="0"/>
              <a:t>= diffuses well in fatty tissue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bioavailability</a:t>
            </a:r>
            <a:r>
              <a:rPr lang="en-US" dirty="0"/>
              <a:t>= the extent a drug becomes completely available to give its intended effect on the body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10</a:t>
            </a:fld>
            <a:endParaRPr lang="en-US"/>
          </a:p>
        </p:txBody>
      </p:sp>
    </p:spTree>
    <p:extLst>
      <p:ext uri="{BB962C8B-B14F-4D97-AF65-F5344CB8AC3E}">
        <p14:creationId xmlns:p14="http://schemas.microsoft.com/office/powerpoint/2010/main" val="2669791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depicts states in black that had a least one positive xylazine detection. As more states began to test, the map changed quickly.</a:t>
            </a:r>
          </a:p>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11</a:t>
            </a:fld>
            <a:endParaRPr lang="en-US"/>
          </a:p>
        </p:txBody>
      </p:sp>
    </p:spTree>
    <p:extLst>
      <p:ext uri="{BB962C8B-B14F-4D97-AF65-F5344CB8AC3E}">
        <p14:creationId xmlns:p14="http://schemas.microsoft.com/office/powerpoint/2010/main" val="4029571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Xylazine is following a similar path that fentanyl did: moving from the Northeast, moving SE and then West</a:t>
            </a:r>
          </a:p>
          <a:p>
            <a:endParaRPr lang="en-US" dirty="0"/>
          </a:p>
          <a:p>
            <a:pPr marL="171450" indent="-171450">
              <a:buFont typeface="Arial" panose="020B0604020202020204" pitchFamily="34" charset="0"/>
              <a:buChar char="•"/>
            </a:pPr>
            <a:r>
              <a:rPr lang="en-US" dirty="0"/>
              <a:t>Philadelphia began reporting detection of xylazine back in 2010. By 2019, they were detecting xylazine as a “referent drug” in 100% of their Fentanyl, 53% of the Cocaine, 28% Benzo’s, 10% Heroin and 7% of other opioids.</a:t>
            </a:r>
          </a:p>
          <a:p>
            <a:endParaRPr lang="en-US" dirty="0"/>
          </a:p>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12</a:t>
            </a:fld>
            <a:endParaRPr lang="en-US"/>
          </a:p>
        </p:txBody>
      </p:sp>
    </p:spTree>
    <p:extLst>
      <p:ext uri="{BB962C8B-B14F-4D97-AF65-F5344CB8AC3E}">
        <p14:creationId xmlns:p14="http://schemas.microsoft.com/office/powerpoint/2010/main" val="169559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South had the largest reported increase of presence of xylazine (193%)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NE had the highest </a:t>
            </a:r>
            <a:r>
              <a:rPr lang="en-US" sz="1200" u="sng" kern="100" dirty="0">
                <a:effectLst/>
                <a:latin typeface="Calibri" panose="020F0502020204030204" pitchFamily="34" charset="0"/>
                <a:ea typeface="Calibri" panose="020F0502020204030204" pitchFamily="34" charset="0"/>
                <a:cs typeface="Times New Roman" panose="02020603050405020304" pitchFamily="18" charset="0"/>
              </a:rPr>
              <a:t>total number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of identifications of xylazine in the four regions.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0FB1307-1F50-4DB0-9CD2-C9A18C8ACC11}" type="slidenum">
              <a:rPr lang="en-US" smtClean="0"/>
              <a:t>13</a:t>
            </a:fld>
            <a:endParaRPr lang="en-US"/>
          </a:p>
        </p:txBody>
      </p:sp>
    </p:spTree>
    <p:extLst>
      <p:ext uri="{BB962C8B-B14F-4D97-AF65-F5344CB8AC3E}">
        <p14:creationId xmlns:p14="http://schemas.microsoft.com/office/powerpoint/2010/main" val="374831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35 times higher in 2021 than in 2018!</a:t>
            </a:r>
          </a:p>
          <a:p>
            <a:pPr marL="171450" indent="-171450">
              <a:buFont typeface="Arial" panose="020B0604020202020204" pitchFamily="34" charset="0"/>
              <a:buChar char="•"/>
            </a:pPr>
            <a:r>
              <a:rPr lang="en-US" b="1" dirty="0"/>
              <a:t>The data was taken from the death certificate literal text from the </a:t>
            </a:r>
            <a:r>
              <a:rPr lang="en-US" b="1" dirty="0" err="1"/>
              <a:t>Nat’l</a:t>
            </a:r>
            <a:r>
              <a:rPr lang="en-US" b="1" dirty="0"/>
              <a:t> Vital Stats System (NVSS)</a:t>
            </a:r>
          </a:p>
        </p:txBody>
      </p:sp>
      <p:sp>
        <p:nvSpPr>
          <p:cNvPr id="4" name="Slide Number Placeholder 3"/>
          <p:cNvSpPr>
            <a:spLocks noGrp="1"/>
          </p:cNvSpPr>
          <p:nvPr>
            <p:ph type="sldNum" sz="quarter" idx="5"/>
          </p:nvPr>
        </p:nvSpPr>
        <p:spPr/>
        <p:txBody>
          <a:bodyPr/>
          <a:lstStyle/>
          <a:p>
            <a:fld id="{60FB1307-1F50-4DB0-9CD2-C9A18C8ACC11}" type="slidenum">
              <a:rPr lang="en-US" smtClean="0"/>
              <a:t>14</a:t>
            </a:fld>
            <a:endParaRPr lang="en-US"/>
          </a:p>
        </p:txBody>
      </p:sp>
    </p:spTree>
    <p:extLst>
      <p:ext uri="{BB962C8B-B14F-4D97-AF65-F5344CB8AC3E}">
        <p14:creationId xmlns:p14="http://schemas.microsoft.com/office/powerpoint/2010/main" val="456206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increases were seen across all age groups (highest among those aged 35-44), the rate increase was highest among Black, non-Hispanic</a:t>
            </a:r>
          </a:p>
        </p:txBody>
      </p:sp>
      <p:sp>
        <p:nvSpPr>
          <p:cNvPr id="4" name="Slide Number Placeholder 3"/>
          <p:cNvSpPr>
            <a:spLocks noGrp="1"/>
          </p:cNvSpPr>
          <p:nvPr>
            <p:ph type="sldNum" sz="quarter" idx="5"/>
          </p:nvPr>
        </p:nvSpPr>
        <p:spPr/>
        <p:txBody>
          <a:bodyPr/>
          <a:lstStyle/>
          <a:p>
            <a:fld id="{60FB1307-1F50-4DB0-9CD2-C9A18C8ACC11}" type="slidenum">
              <a:rPr lang="en-US" smtClean="0"/>
              <a:t>15</a:t>
            </a:fld>
            <a:endParaRPr lang="en-US"/>
          </a:p>
        </p:txBody>
      </p:sp>
    </p:spTree>
    <p:extLst>
      <p:ext uri="{BB962C8B-B14F-4D97-AF65-F5344CB8AC3E}">
        <p14:creationId xmlns:p14="http://schemas.microsoft.com/office/powerpoint/2010/main" val="3100144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FB1307-1F50-4DB0-9CD2-C9A18C8ACC11}" type="slidenum">
              <a:rPr lang="en-US" smtClean="0"/>
              <a:t>16</a:t>
            </a:fld>
            <a:endParaRPr lang="en-US"/>
          </a:p>
        </p:txBody>
      </p:sp>
    </p:spTree>
    <p:extLst>
      <p:ext uri="{BB962C8B-B14F-4D97-AF65-F5344CB8AC3E}">
        <p14:creationId xmlns:p14="http://schemas.microsoft.com/office/powerpoint/2010/main" val="65018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FB1307-1F50-4DB0-9CD2-C9A18C8ACC11}" type="slidenum">
              <a:rPr lang="en-US" smtClean="0"/>
              <a:t>17</a:t>
            </a:fld>
            <a:endParaRPr lang="en-US"/>
          </a:p>
        </p:txBody>
      </p:sp>
    </p:spTree>
    <p:extLst>
      <p:ext uri="{BB962C8B-B14F-4D97-AF65-F5344CB8AC3E}">
        <p14:creationId xmlns:p14="http://schemas.microsoft.com/office/powerpoint/2010/main" val="2808289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18</a:t>
            </a:fld>
            <a:endParaRPr lang="en-US"/>
          </a:p>
        </p:txBody>
      </p:sp>
    </p:spTree>
    <p:extLst>
      <p:ext uri="{BB962C8B-B14F-4D97-AF65-F5344CB8AC3E}">
        <p14:creationId xmlns:p14="http://schemas.microsoft.com/office/powerpoint/2010/main" val="45187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Idiosyncratic response= untoward or unusual dose-response relationship/reactions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The 20% that don’t experience unconsciousness may seek out xylazine to add “legs” to the affect of fentanyl</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Rhabdomyolysis= occurs when damaged muscle tissue releases its proteins and electrolytes into the blood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0FB1307-1F50-4DB0-9CD2-C9A18C8ACC11}" type="slidenum">
              <a:rPr lang="en-US" smtClean="0"/>
              <a:t>19</a:t>
            </a:fld>
            <a:endParaRPr lang="en-US"/>
          </a:p>
        </p:txBody>
      </p:sp>
    </p:spTree>
    <p:extLst>
      <p:ext uri="{BB962C8B-B14F-4D97-AF65-F5344CB8AC3E}">
        <p14:creationId xmlns:p14="http://schemas.microsoft.com/office/powerpoint/2010/main" val="283211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FB1307-1F50-4DB0-9CD2-C9A18C8ACC11}" type="slidenum">
              <a:rPr lang="en-US" smtClean="0"/>
              <a:t>2</a:t>
            </a:fld>
            <a:endParaRPr lang="en-US"/>
          </a:p>
        </p:txBody>
      </p:sp>
    </p:spTree>
    <p:extLst>
      <p:ext uri="{BB962C8B-B14F-4D97-AF65-F5344CB8AC3E}">
        <p14:creationId xmlns:p14="http://schemas.microsoft.com/office/powerpoint/2010/main" val="1428185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0FB1307-1F50-4DB0-9CD2-C9A18C8ACC11}" type="slidenum">
              <a:rPr lang="en-US" smtClean="0"/>
              <a:t>20</a:t>
            </a:fld>
            <a:endParaRPr lang="en-US"/>
          </a:p>
        </p:txBody>
      </p:sp>
    </p:spTree>
    <p:extLst>
      <p:ext uri="{BB962C8B-B14F-4D97-AF65-F5344CB8AC3E}">
        <p14:creationId xmlns:p14="http://schemas.microsoft.com/office/powerpoint/2010/main" val="1479874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0FB1307-1F50-4DB0-9CD2-C9A18C8ACC11}" type="slidenum">
              <a:rPr lang="en-US" smtClean="0"/>
              <a:t>21</a:t>
            </a:fld>
            <a:endParaRPr lang="en-US"/>
          </a:p>
        </p:txBody>
      </p:sp>
    </p:spTree>
    <p:extLst>
      <p:ext uri="{BB962C8B-B14F-4D97-AF65-F5344CB8AC3E}">
        <p14:creationId xmlns:p14="http://schemas.microsoft.com/office/powerpoint/2010/main" val="460066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FB1307-1F50-4DB0-9CD2-C9A18C8ACC11}" type="slidenum">
              <a:rPr lang="en-US" smtClean="0"/>
              <a:t>22</a:t>
            </a:fld>
            <a:endParaRPr lang="en-US"/>
          </a:p>
        </p:txBody>
      </p:sp>
    </p:spTree>
    <p:extLst>
      <p:ext uri="{BB962C8B-B14F-4D97-AF65-F5344CB8AC3E}">
        <p14:creationId xmlns:p14="http://schemas.microsoft.com/office/powerpoint/2010/main" val="3153443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FB1307-1F50-4DB0-9CD2-C9A18C8ACC11}" type="slidenum">
              <a:rPr lang="en-US" smtClean="0"/>
              <a:t>23</a:t>
            </a:fld>
            <a:endParaRPr lang="en-US"/>
          </a:p>
        </p:txBody>
      </p:sp>
    </p:spTree>
    <p:extLst>
      <p:ext uri="{BB962C8B-B14F-4D97-AF65-F5344CB8AC3E}">
        <p14:creationId xmlns:p14="http://schemas.microsoft.com/office/powerpoint/2010/main" val="56344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Medihoney gel may not be appropriate for PWUD that are homeless due to attracting insects</a:t>
            </a:r>
          </a:p>
        </p:txBody>
      </p:sp>
      <p:sp>
        <p:nvSpPr>
          <p:cNvPr id="4" name="Slide Number Placeholder 3"/>
          <p:cNvSpPr>
            <a:spLocks noGrp="1"/>
          </p:cNvSpPr>
          <p:nvPr>
            <p:ph type="sldNum" sz="quarter" idx="5"/>
          </p:nvPr>
        </p:nvSpPr>
        <p:spPr/>
        <p:txBody>
          <a:bodyPr/>
          <a:lstStyle/>
          <a:p>
            <a:fld id="{60FB1307-1F50-4DB0-9CD2-C9A18C8ACC11}" type="slidenum">
              <a:rPr lang="en-US" smtClean="0"/>
              <a:t>24</a:t>
            </a:fld>
            <a:endParaRPr lang="en-US"/>
          </a:p>
        </p:txBody>
      </p:sp>
    </p:spTree>
    <p:extLst>
      <p:ext uri="{BB962C8B-B14F-4D97-AF65-F5344CB8AC3E}">
        <p14:creationId xmlns:p14="http://schemas.microsoft.com/office/powerpoint/2010/main" val="365449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There has been an increase in not only stimulant use but also overdoses associated with the mixture of fentanyl and/or xylazine in cocaine or meth.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 overdoses usually are from underlying causes such as hypertension/cardiac disease and results in cardiac arrest (i.e. myocardial infarction to congestive heart failure).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This occurs more males than females. Another underlying cause, especially with meth, is from mental and/or behavioral disorders due to psychoactive substance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0FB1307-1F50-4DB0-9CD2-C9A18C8ACC11}" type="slidenum">
              <a:rPr lang="en-US" smtClean="0"/>
              <a:t>25</a:t>
            </a:fld>
            <a:endParaRPr lang="en-US"/>
          </a:p>
        </p:txBody>
      </p:sp>
    </p:spTree>
    <p:extLst>
      <p:ext uri="{BB962C8B-B14F-4D97-AF65-F5344CB8AC3E}">
        <p14:creationId xmlns:p14="http://schemas.microsoft.com/office/powerpoint/2010/main" val="2499874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False fact/Myth: because xylazine exacerbates overdose, more Naloxone should be administered.</a:t>
            </a:r>
          </a:p>
          <a:p>
            <a:pPr marL="171450" indent="-171450">
              <a:buFont typeface="Arial" panose="020B0604020202020204" pitchFamily="34" charset="0"/>
              <a:buChar char="•"/>
            </a:pPr>
            <a:r>
              <a:rPr lang="en-US" dirty="0"/>
              <a:t>Imagine that a person cannot move due to the sedative effects of xylazine, and they are administered too many doses of naloxone. They will be going into withdrawals without the ability to move!</a:t>
            </a:r>
          </a:p>
        </p:txBody>
      </p:sp>
      <p:sp>
        <p:nvSpPr>
          <p:cNvPr id="4" name="Slide Number Placeholder 3"/>
          <p:cNvSpPr>
            <a:spLocks noGrp="1"/>
          </p:cNvSpPr>
          <p:nvPr>
            <p:ph type="sldNum" sz="quarter" idx="5"/>
          </p:nvPr>
        </p:nvSpPr>
        <p:spPr/>
        <p:txBody>
          <a:bodyPr/>
          <a:lstStyle/>
          <a:p>
            <a:fld id="{60FB1307-1F50-4DB0-9CD2-C9A18C8ACC11}" type="slidenum">
              <a:rPr lang="en-US" smtClean="0"/>
              <a:t>26</a:t>
            </a:fld>
            <a:endParaRPr lang="en-US"/>
          </a:p>
        </p:txBody>
      </p:sp>
    </p:spTree>
    <p:extLst>
      <p:ext uri="{BB962C8B-B14F-4D97-AF65-F5344CB8AC3E}">
        <p14:creationId xmlns:p14="http://schemas.microsoft.com/office/powerpoint/2010/main" val="913340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1"/>
                </a:solidFill>
              </a:rPr>
              <a:t>Persons who are knowingly or unknowingly exposed to xylazine, may develop a dependence and experience withdrawal symptoms that are unique to xylazine.</a:t>
            </a:r>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27</a:t>
            </a:fld>
            <a:endParaRPr lang="en-US"/>
          </a:p>
        </p:txBody>
      </p:sp>
    </p:spTree>
    <p:extLst>
      <p:ext uri="{BB962C8B-B14F-4D97-AF65-F5344CB8AC3E}">
        <p14:creationId xmlns:p14="http://schemas.microsoft.com/office/powerpoint/2010/main" val="308882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most recent CDC report published in the June MMWR, detection of xylazine in fentanyl-involved overdose deaths increased nearly three-fold over the 3.5 </a:t>
            </a:r>
            <a:r>
              <a:rPr lang="en-US" dirty="0" err="1"/>
              <a:t>yr</a:t>
            </a:r>
            <a:r>
              <a:rPr lang="en-US" dirty="0"/>
              <a:t> period from Jan 2019 to June 2022</a:t>
            </a:r>
          </a:p>
        </p:txBody>
      </p:sp>
      <p:sp>
        <p:nvSpPr>
          <p:cNvPr id="4" name="Slide Number Placeholder 3"/>
          <p:cNvSpPr>
            <a:spLocks noGrp="1"/>
          </p:cNvSpPr>
          <p:nvPr>
            <p:ph type="sldNum" sz="quarter" idx="5"/>
          </p:nvPr>
        </p:nvSpPr>
        <p:spPr/>
        <p:txBody>
          <a:bodyPr/>
          <a:lstStyle/>
          <a:p>
            <a:fld id="{60FB1307-1F50-4DB0-9CD2-C9A18C8ACC11}" type="slidenum">
              <a:rPr lang="en-US" smtClean="0"/>
              <a:t>28</a:t>
            </a:fld>
            <a:endParaRPr lang="en-US"/>
          </a:p>
        </p:txBody>
      </p:sp>
    </p:spTree>
    <p:extLst>
      <p:ext uri="{BB962C8B-B14F-4D97-AF65-F5344CB8AC3E}">
        <p14:creationId xmlns:p14="http://schemas.microsoft.com/office/powerpoint/2010/main" val="1654692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Due to the increased presence of xylazine across the US and the dangers posed to humans (i.e. exacerbating overdose, complicating treatment and the skin ulcers/wounds that require treatment and can even require hospitalization and/or amputation, many states have taken measures to respond to the crisis.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29</a:t>
            </a:fld>
            <a:endParaRPr lang="en-US"/>
          </a:p>
        </p:txBody>
      </p:sp>
    </p:spTree>
    <p:extLst>
      <p:ext uri="{BB962C8B-B14F-4D97-AF65-F5344CB8AC3E}">
        <p14:creationId xmlns:p14="http://schemas.microsoft.com/office/powerpoint/2010/main" val="423509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67589"/>
          </a:xfrm>
        </p:spPr>
        <p:txBody>
          <a:bodyPr/>
          <a:lstStyle/>
          <a:p>
            <a:r>
              <a:rPr lang="en-US" sz="1000" b="1" u="sng" dirty="0">
                <a:solidFill>
                  <a:srgbClr val="00838B"/>
                </a:solidFill>
              </a:rPr>
              <a:t>Wave 1</a:t>
            </a:r>
            <a:r>
              <a:rPr lang="en-US" sz="1000" b="1" dirty="0">
                <a:solidFill>
                  <a:srgbClr val="00838B"/>
                </a:solidFill>
              </a:rPr>
              <a:t>: </a:t>
            </a:r>
            <a:r>
              <a:rPr lang="en-US" sz="1000" b="1" dirty="0"/>
              <a:t>Overprescribing of opioids became the foundation of the crisis from the end of the 1990s and early 2000’s.</a:t>
            </a:r>
          </a:p>
          <a:p>
            <a:endParaRPr lang="en-US" sz="1000" b="1" dirty="0"/>
          </a:p>
          <a:p>
            <a:r>
              <a:rPr lang="en-US" sz="1000" b="1" u="sng" dirty="0">
                <a:solidFill>
                  <a:srgbClr val="00838B"/>
                </a:solidFill>
              </a:rPr>
              <a:t>Wave 2</a:t>
            </a:r>
            <a:r>
              <a:rPr lang="en-US" sz="1000" b="1" u="sng" dirty="0"/>
              <a:t>:</a:t>
            </a:r>
            <a:r>
              <a:rPr lang="en-US" sz="1000" u="sng" dirty="0"/>
              <a:t> </a:t>
            </a:r>
            <a:r>
              <a:rPr lang="en-US" sz="1000" dirty="0"/>
              <a:t>starting in 2010, we saw a rise in Heroin Deaths that eventually surpassed deaths associated with Prescription pills. This was caused in large part by the decrease in supply after creation of PDMPs (part of the unintended consequence of the public health measures put into place. </a:t>
            </a:r>
            <a:r>
              <a:rPr lang="en-US" sz="1000" b="1" dirty="0"/>
              <a:t>Important note: Most contained neither fentanyl nor stimulants. </a:t>
            </a:r>
          </a:p>
          <a:p>
            <a:endParaRPr lang="en-US" sz="1000" b="1" u="sng" dirty="0">
              <a:solidFill>
                <a:srgbClr val="00838B"/>
              </a:solidFill>
            </a:endParaRPr>
          </a:p>
          <a:p>
            <a:r>
              <a:rPr lang="en-US" sz="1000" b="1" u="sng" dirty="0">
                <a:solidFill>
                  <a:srgbClr val="00838B"/>
                </a:solidFill>
              </a:rPr>
              <a:t>Wave 3</a:t>
            </a:r>
            <a:r>
              <a:rPr lang="en-US" sz="1000" b="1" u="sng" dirty="0"/>
              <a:t>: </a:t>
            </a:r>
            <a:r>
              <a:rPr lang="en-US" sz="1000" dirty="0"/>
              <a:t>2013 began to see a sharp rise in deaths associated with synthetic opioids, especially those involving IMF which subsequently surpassed deaths assoc with heroin </a:t>
            </a:r>
            <a:r>
              <a:rPr lang="en-US" sz="1000" u="sng" dirty="0"/>
              <a:t>or</a:t>
            </a:r>
            <a:r>
              <a:rPr lang="en-US" sz="1000" dirty="0"/>
              <a:t> POAs. But notably, by 2015, we began to see polysubstance use with stimulants.</a:t>
            </a:r>
          </a:p>
          <a:p>
            <a:endParaRPr lang="en-US" sz="1000" dirty="0"/>
          </a:p>
          <a:p>
            <a:r>
              <a:rPr lang="en-US" sz="1000" b="1" dirty="0"/>
              <a:t>New research from Friedman ( </a:t>
            </a:r>
            <a:r>
              <a:rPr lang="en-US" sz="1100" b="1" i="0" u="none" strike="noStrike" baseline="0" dirty="0"/>
              <a:t>2023 </a:t>
            </a:r>
            <a:r>
              <a:rPr lang="en-US" sz="1100" b="0" i="0" u="none" strike="noStrike" baseline="0" dirty="0"/>
              <a:t>The Authors. Addiction published by John Wiley &amp; Sons Ltd on behalf of Society for the Study of Addiction.) </a:t>
            </a:r>
            <a:r>
              <a:rPr lang="en-US" sz="1100" b="1" i="0" u="none" strike="noStrike" baseline="0" dirty="0"/>
              <a:t>noted the fourth wave that began in 2015 of the rise of fentanyl with stimulants. Depending on what region of the country you live in, the stimulant may be cocaine or meth, but fentanyl is usually always involved. </a:t>
            </a:r>
          </a:p>
          <a:p>
            <a:endParaRPr lang="en-US" sz="1100" b="1" i="0" u="none" strike="noStrike" baseline="0" dirty="0"/>
          </a:p>
          <a:p>
            <a:endParaRPr lang="en-US" sz="1100" b="1" dirty="0"/>
          </a:p>
        </p:txBody>
      </p:sp>
      <p:sp>
        <p:nvSpPr>
          <p:cNvPr id="4" name="Slide Number Placeholder 3"/>
          <p:cNvSpPr>
            <a:spLocks noGrp="1"/>
          </p:cNvSpPr>
          <p:nvPr>
            <p:ph type="sldNum" sz="quarter" idx="5"/>
          </p:nvPr>
        </p:nvSpPr>
        <p:spPr/>
        <p:txBody>
          <a:bodyPr/>
          <a:lstStyle/>
          <a:p>
            <a:pPr>
              <a:defRPr/>
            </a:pPr>
            <a:fld id="{696D3377-072E-4129-AB91-197427E2A336}" type="slidenum">
              <a:rPr lang="en-US" smtClean="0"/>
              <a:pPr>
                <a:defRPr/>
              </a:pPr>
              <a:t>3</a:t>
            </a:fld>
            <a:endParaRPr lang="en-US" dirty="0"/>
          </a:p>
        </p:txBody>
      </p:sp>
    </p:spTree>
    <p:extLst>
      <p:ext uri="{BB962C8B-B14F-4D97-AF65-F5344CB8AC3E}">
        <p14:creationId xmlns:p14="http://schemas.microsoft.com/office/powerpoint/2010/main" val="2175990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prevention messaging and harm reduction distribution from Rhode Island</a:t>
            </a:r>
          </a:p>
        </p:txBody>
      </p:sp>
      <p:sp>
        <p:nvSpPr>
          <p:cNvPr id="4" name="Slide Number Placeholder 3"/>
          <p:cNvSpPr>
            <a:spLocks noGrp="1"/>
          </p:cNvSpPr>
          <p:nvPr>
            <p:ph type="sldNum" sz="quarter" idx="5"/>
          </p:nvPr>
        </p:nvSpPr>
        <p:spPr/>
        <p:txBody>
          <a:bodyPr/>
          <a:lstStyle/>
          <a:p>
            <a:fld id="{60FB1307-1F50-4DB0-9CD2-C9A18C8ACC11}" type="slidenum">
              <a:rPr lang="en-US" smtClean="0"/>
              <a:t>30</a:t>
            </a:fld>
            <a:endParaRPr lang="en-US"/>
          </a:p>
        </p:txBody>
      </p:sp>
    </p:spTree>
    <p:extLst>
      <p:ext uri="{BB962C8B-B14F-4D97-AF65-F5344CB8AC3E}">
        <p14:creationId xmlns:p14="http://schemas.microsoft.com/office/powerpoint/2010/main" val="1845574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31</a:t>
            </a:fld>
            <a:endParaRPr lang="en-US"/>
          </a:p>
        </p:txBody>
      </p:sp>
    </p:spTree>
    <p:extLst>
      <p:ext uri="{BB962C8B-B14F-4D97-AF65-F5344CB8AC3E}">
        <p14:creationId xmlns:p14="http://schemas.microsoft.com/office/powerpoint/2010/main" val="3859585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leave you with a note of hope that recovery is possible! This woman has scars from previous open wounds caused by xylazine use. She is in recovery and back to her previous/normal weight.</a:t>
            </a:r>
          </a:p>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32</a:t>
            </a:fld>
            <a:endParaRPr lang="en-US"/>
          </a:p>
        </p:txBody>
      </p:sp>
    </p:spTree>
    <p:extLst>
      <p:ext uri="{BB962C8B-B14F-4D97-AF65-F5344CB8AC3E}">
        <p14:creationId xmlns:p14="http://schemas.microsoft.com/office/powerpoint/2010/main" val="3882328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FB1307-1F50-4DB0-9CD2-C9A18C8ACC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87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4</a:t>
            </a:fld>
            <a:endParaRPr lang="en-US"/>
          </a:p>
        </p:txBody>
      </p:sp>
    </p:spTree>
    <p:extLst>
      <p:ext uri="{BB962C8B-B14F-4D97-AF65-F5344CB8AC3E}">
        <p14:creationId xmlns:p14="http://schemas.microsoft.com/office/powerpoint/2010/main" val="300128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5</a:t>
            </a:fld>
            <a:endParaRPr lang="en-US"/>
          </a:p>
        </p:txBody>
      </p:sp>
    </p:spTree>
    <p:extLst>
      <p:ext uri="{BB962C8B-B14F-4D97-AF65-F5344CB8AC3E}">
        <p14:creationId xmlns:p14="http://schemas.microsoft.com/office/powerpoint/2010/main" val="209989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0066" y="4648200"/>
            <a:ext cx="5608320" cy="3660458"/>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0FB1307-1F50-4DB0-9CD2-C9A18C8ACC11}" type="slidenum">
              <a:rPr lang="en-US" smtClean="0"/>
              <a:t>6</a:t>
            </a:fld>
            <a:endParaRPr lang="en-US"/>
          </a:p>
        </p:txBody>
      </p:sp>
    </p:spTree>
    <p:extLst>
      <p:ext uri="{BB962C8B-B14F-4D97-AF65-F5344CB8AC3E}">
        <p14:creationId xmlns:p14="http://schemas.microsoft.com/office/powerpoint/2010/main" val="112524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7</a:t>
            </a:fld>
            <a:endParaRPr lang="en-US"/>
          </a:p>
        </p:txBody>
      </p:sp>
    </p:spTree>
    <p:extLst>
      <p:ext uri="{BB962C8B-B14F-4D97-AF65-F5344CB8AC3E}">
        <p14:creationId xmlns:p14="http://schemas.microsoft.com/office/powerpoint/2010/main" val="87779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FB1307-1F50-4DB0-9CD2-C9A18C8ACC11}" type="slidenum">
              <a:rPr lang="en-US" smtClean="0"/>
              <a:t>8</a:t>
            </a:fld>
            <a:endParaRPr lang="en-US"/>
          </a:p>
        </p:txBody>
      </p:sp>
    </p:spTree>
    <p:extLst>
      <p:ext uri="{BB962C8B-B14F-4D97-AF65-F5344CB8AC3E}">
        <p14:creationId xmlns:p14="http://schemas.microsoft.com/office/powerpoint/2010/main" val="308067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Adrenergic means is mimics the functioning of the sympathetic nervous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Sympathetic nervous system=the fight or flight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Synergistic effect: adding two depressant drugs together can multiply the intensity of their effects. This can make expensive illicit drugs like heroin or fentanyl more cost effective.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0FB1307-1F50-4DB0-9CD2-C9A18C8ACC11}" type="slidenum">
              <a:rPr lang="en-US" smtClean="0"/>
              <a:t>9</a:t>
            </a:fld>
            <a:endParaRPr lang="en-US"/>
          </a:p>
        </p:txBody>
      </p:sp>
    </p:spTree>
    <p:extLst>
      <p:ext uri="{BB962C8B-B14F-4D97-AF65-F5344CB8AC3E}">
        <p14:creationId xmlns:p14="http://schemas.microsoft.com/office/powerpoint/2010/main" val="3247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11/6/2023</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11/6/2023</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11/6/2023</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11/6/2023</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418197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8D6E-D23C-902B-87B2-1F45D27F0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081C7-DA0D-4CC0-B4A8-2C824C26E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070D0-A787-FD6C-F143-20C2BE8AF9BB}"/>
              </a:ext>
            </a:extLst>
          </p:cNvPr>
          <p:cNvSpPr>
            <a:spLocks noGrp="1"/>
          </p:cNvSpPr>
          <p:nvPr>
            <p:ph type="dt" sz="half" idx="10"/>
          </p:nvPr>
        </p:nvSpPr>
        <p:spPr/>
        <p:txBody>
          <a:bodyPr/>
          <a:lstStyle/>
          <a:p>
            <a:fld id="{93EC3989-FF00-493C-AE74-490115A52438}" type="datetimeFigureOut">
              <a:rPr lang="en-US" smtClean="0"/>
              <a:t>11/6/2023</a:t>
            </a:fld>
            <a:endParaRPr lang="en-US"/>
          </a:p>
        </p:txBody>
      </p:sp>
      <p:sp>
        <p:nvSpPr>
          <p:cNvPr id="5" name="Footer Placeholder 4">
            <a:extLst>
              <a:ext uri="{FF2B5EF4-FFF2-40B4-BE49-F238E27FC236}">
                <a16:creationId xmlns:a16="http://schemas.microsoft.com/office/drawing/2014/main" id="{0A8A88CC-EC79-B6D3-8A80-AD320BBCF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608D1-1642-820B-AB77-5B9D28FB2BB7}"/>
              </a:ext>
            </a:extLst>
          </p:cNvPr>
          <p:cNvSpPr>
            <a:spLocks noGrp="1"/>
          </p:cNvSpPr>
          <p:nvPr>
            <p:ph type="sldNum" sz="quarter" idx="12"/>
          </p:nvPr>
        </p:nvSpPr>
        <p:spPr/>
        <p:txBody>
          <a:bodyPr/>
          <a:lstStyle/>
          <a:p>
            <a:fld id="{5B8C1C89-A298-43A7-8975-CBA47888D9FC}" type="slidenum">
              <a:rPr lang="en-US" smtClean="0"/>
              <a:t>‹#›</a:t>
            </a:fld>
            <a:endParaRPr lang="en-US"/>
          </a:p>
        </p:txBody>
      </p:sp>
    </p:spTree>
    <p:extLst>
      <p:ext uri="{BB962C8B-B14F-4D97-AF65-F5344CB8AC3E}">
        <p14:creationId xmlns:p14="http://schemas.microsoft.com/office/powerpoint/2010/main" val="17793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F30C-3684-DCC2-6581-267D400EFB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E33F0C-B3A0-DD6B-CF42-19A4DB298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29B8-B25E-37E8-5C2F-B00B6EB7A6FF}"/>
              </a:ext>
            </a:extLst>
          </p:cNvPr>
          <p:cNvSpPr>
            <a:spLocks noGrp="1"/>
          </p:cNvSpPr>
          <p:nvPr>
            <p:ph type="dt" sz="half" idx="10"/>
          </p:nvPr>
        </p:nvSpPr>
        <p:spPr/>
        <p:txBody>
          <a:bodyPr/>
          <a:lstStyle/>
          <a:p>
            <a:fld id="{93EC3989-FF00-493C-AE74-490115A52438}" type="datetimeFigureOut">
              <a:rPr lang="en-US" smtClean="0"/>
              <a:t>11/6/2023</a:t>
            </a:fld>
            <a:endParaRPr lang="en-US"/>
          </a:p>
        </p:txBody>
      </p:sp>
      <p:sp>
        <p:nvSpPr>
          <p:cNvPr id="5" name="Footer Placeholder 4">
            <a:extLst>
              <a:ext uri="{FF2B5EF4-FFF2-40B4-BE49-F238E27FC236}">
                <a16:creationId xmlns:a16="http://schemas.microsoft.com/office/drawing/2014/main" id="{E75A5C2D-640B-52D4-ACFA-07D1C9B7C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D91C5-41D8-A2C3-DA78-507ADA1EA338}"/>
              </a:ext>
            </a:extLst>
          </p:cNvPr>
          <p:cNvSpPr>
            <a:spLocks noGrp="1"/>
          </p:cNvSpPr>
          <p:nvPr>
            <p:ph type="sldNum" sz="quarter" idx="12"/>
          </p:nvPr>
        </p:nvSpPr>
        <p:spPr/>
        <p:txBody>
          <a:bodyPr/>
          <a:lstStyle/>
          <a:p>
            <a:fld id="{5B8C1C89-A298-43A7-8975-CBA47888D9FC}" type="slidenum">
              <a:rPr lang="en-US" smtClean="0"/>
              <a:t>‹#›</a:t>
            </a:fld>
            <a:endParaRPr lang="en-US"/>
          </a:p>
        </p:txBody>
      </p:sp>
    </p:spTree>
    <p:extLst>
      <p:ext uri="{BB962C8B-B14F-4D97-AF65-F5344CB8AC3E}">
        <p14:creationId xmlns:p14="http://schemas.microsoft.com/office/powerpoint/2010/main" val="3459039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 id="2147483689" r:id="rId5"/>
    <p:sldLayoutId id="2147483690" r:id="rId6"/>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dea.gov/documents/2022/2022-12/2022-12-21/growing-threat-xylazine-and-its-mixture-illicit-drugs"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x.doi.org/10.15585/mmwr.mm7226a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11/6/2023</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1</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4000" b="1" i="1" dirty="0">
              <a:solidFill>
                <a:srgbClr val="00838B"/>
              </a:solidFill>
              <a:latin typeface="+mn-lt"/>
            </a:endParaRPr>
          </a:p>
        </p:txBody>
      </p:sp>
      <p:sp>
        <p:nvSpPr>
          <p:cNvPr id="5" name="Subtitle 2"/>
          <p:cNvSpPr txBox="1">
            <a:spLocks/>
          </p:cNvSpPr>
          <p:nvPr/>
        </p:nvSpPr>
        <p:spPr>
          <a:xfrm>
            <a:off x="426720" y="3519359"/>
            <a:ext cx="11521440" cy="94911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b="1" dirty="0"/>
              <a:t>The Emergent Threat of Xylazine</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
        <p:nvSpPr>
          <p:cNvPr id="10" name="TextBox 9">
            <a:extLst>
              <a:ext uri="{FF2B5EF4-FFF2-40B4-BE49-F238E27FC236}">
                <a16:creationId xmlns:a16="http://schemas.microsoft.com/office/drawing/2014/main" id="{C02E4076-9B55-5831-9EFD-AE1FBB8145E1}"/>
              </a:ext>
            </a:extLst>
          </p:cNvPr>
          <p:cNvSpPr txBox="1"/>
          <p:nvPr/>
        </p:nvSpPr>
        <p:spPr>
          <a:xfrm>
            <a:off x="3021214" y="4967374"/>
            <a:ext cx="6096000" cy="1446550"/>
          </a:xfrm>
          <a:prstGeom prst="rect">
            <a:avLst/>
          </a:prstGeom>
          <a:noFill/>
        </p:spPr>
        <p:txBody>
          <a:bodyPr wrap="square">
            <a:spAutoFit/>
          </a:bodyPr>
          <a:lstStyle/>
          <a:p>
            <a:pPr algn="ctr"/>
            <a:r>
              <a:rPr lang="en-US" sz="3200" b="1" dirty="0"/>
              <a:t>Linda Brown, MPH</a:t>
            </a:r>
          </a:p>
          <a:p>
            <a:pPr algn="ctr"/>
            <a:r>
              <a:rPr lang="en-US" sz="2800" b="1" dirty="0">
                <a:solidFill>
                  <a:srgbClr val="00838B"/>
                </a:solidFill>
              </a:rPr>
              <a:t>Overdose Prevention Coordinator</a:t>
            </a:r>
          </a:p>
          <a:p>
            <a:pPr algn="ctr"/>
            <a:r>
              <a:rPr lang="en-US" sz="2800" b="1" dirty="0">
                <a:solidFill>
                  <a:srgbClr val="00838B"/>
                </a:solidFill>
              </a:rPr>
              <a:t>Infectious Disease Consultant</a:t>
            </a:r>
          </a:p>
        </p:txBody>
      </p:sp>
    </p:spTree>
    <p:extLst>
      <p:ext uri="{BB962C8B-B14F-4D97-AF65-F5344CB8AC3E}">
        <p14:creationId xmlns:p14="http://schemas.microsoft.com/office/powerpoint/2010/main" val="243875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547FCE-B882-5D85-6628-C6AED32E43ED}"/>
              </a:ext>
            </a:extLst>
          </p:cNvPr>
          <p:cNvSpPr>
            <a:spLocks noGrp="1"/>
          </p:cNvSpPr>
          <p:nvPr>
            <p:ph idx="1"/>
          </p:nvPr>
        </p:nvSpPr>
        <p:spPr>
          <a:xfrm>
            <a:off x="243840" y="975360"/>
            <a:ext cx="11257281" cy="5096934"/>
          </a:xfrm>
        </p:spPr>
        <p:txBody>
          <a:bodyPr/>
          <a:lstStyle/>
          <a:p>
            <a:r>
              <a:rPr lang="en-US" sz="2800" b="1" dirty="0">
                <a:solidFill>
                  <a:srgbClr val="00838B"/>
                </a:solidFill>
              </a:rPr>
              <a:t>Pharmacokinetics:</a:t>
            </a:r>
          </a:p>
          <a:p>
            <a:endParaRPr lang="en-US" sz="2800" b="1" dirty="0">
              <a:solidFill>
                <a:srgbClr val="00838B"/>
              </a:solidFill>
            </a:endParaRPr>
          </a:p>
          <a:p>
            <a:pPr marL="285750" indent="-285750">
              <a:buFont typeface="Arial" panose="020B0604020202020204" pitchFamily="34" charset="0"/>
              <a:buChar char="•"/>
            </a:pPr>
            <a:r>
              <a:rPr lang="en-US" sz="2400" dirty="0"/>
              <a:t>Typically, only takes ~ 1-2 minutes to feel effects, depending on route of administration</a:t>
            </a:r>
          </a:p>
          <a:p>
            <a:pPr marL="285750" indent="-285750">
              <a:buFont typeface="Arial" panose="020B0604020202020204" pitchFamily="34" charset="0"/>
              <a:buChar char="•"/>
            </a:pPr>
            <a:r>
              <a:rPr lang="en-US" sz="2400" dirty="0"/>
              <a:t>Like fentanyl, it is lipophilic and has good bioavailability</a:t>
            </a:r>
          </a:p>
          <a:p>
            <a:pPr marL="285750" indent="-285750">
              <a:buFont typeface="Arial" panose="020B0604020202020204" pitchFamily="34" charset="0"/>
              <a:buChar char="•"/>
            </a:pPr>
            <a:r>
              <a:rPr lang="en-US" sz="2400" dirty="0"/>
              <a:t>Lasts ~4 hours or longer. Because fentanyl usually only last ~30 mins to 1 hour, many people report that xylazine gives their dose “legs” </a:t>
            </a:r>
          </a:p>
          <a:p>
            <a:pPr marL="285750" indent="-285750">
              <a:buFont typeface="Arial" panose="020B0604020202020204" pitchFamily="34" charset="0"/>
              <a:buChar char="•"/>
            </a:pPr>
            <a:r>
              <a:rPr lang="en-US" sz="2400" dirty="0"/>
              <a:t>Routes of administration:  smoking, snorting, swallowing, inhaling or injecting (most common).</a:t>
            </a:r>
          </a:p>
          <a:p>
            <a:endParaRPr lang="en-US" dirty="0"/>
          </a:p>
        </p:txBody>
      </p:sp>
      <p:sp>
        <p:nvSpPr>
          <p:cNvPr id="3" name="Date Placeholder 2">
            <a:extLst>
              <a:ext uri="{FF2B5EF4-FFF2-40B4-BE49-F238E27FC236}">
                <a16:creationId xmlns:a16="http://schemas.microsoft.com/office/drawing/2014/main" id="{31840FE5-625C-B428-F657-58CF92488F84}"/>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1394B51F-B277-B4D1-D74A-695484E292E4}"/>
              </a:ext>
            </a:extLst>
          </p:cNvPr>
          <p:cNvSpPr>
            <a:spLocks noGrp="1"/>
          </p:cNvSpPr>
          <p:nvPr>
            <p:ph type="sldNum" sz="quarter" idx="4"/>
          </p:nvPr>
        </p:nvSpPr>
        <p:spPr/>
        <p:txBody>
          <a:bodyPr/>
          <a:lstStyle/>
          <a:p>
            <a:fld id="{A339896C-E2EF-470F-BA91-85D676E592B3}" type="slidenum">
              <a:rPr lang="en-US" smtClean="0"/>
              <a:t>10</a:t>
            </a:fld>
            <a:endParaRPr lang="en-US"/>
          </a:p>
        </p:txBody>
      </p:sp>
    </p:spTree>
    <p:extLst>
      <p:ext uri="{BB962C8B-B14F-4D97-AF65-F5344CB8AC3E}">
        <p14:creationId xmlns:p14="http://schemas.microsoft.com/office/powerpoint/2010/main" val="289101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6E5B0B-C8C6-5F15-8BAD-60A3DB0657E1}"/>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3" name="Slide Number Placeholder 2">
            <a:extLst>
              <a:ext uri="{FF2B5EF4-FFF2-40B4-BE49-F238E27FC236}">
                <a16:creationId xmlns:a16="http://schemas.microsoft.com/office/drawing/2014/main" id="{E02A5020-40EF-0126-4BA5-C4E5FE298442}"/>
              </a:ext>
            </a:extLst>
          </p:cNvPr>
          <p:cNvSpPr>
            <a:spLocks noGrp="1"/>
          </p:cNvSpPr>
          <p:nvPr>
            <p:ph type="sldNum" sz="quarter" idx="4"/>
          </p:nvPr>
        </p:nvSpPr>
        <p:spPr/>
        <p:txBody>
          <a:bodyPr/>
          <a:lstStyle/>
          <a:p>
            <a:fld id="{A339896C-E2EF-470F-BA91-85D676E592B3}" type="slidenum">
              <a:rPr lang="en-US" smtClean="0"/>
              <a:t>11</a:t>
            </a:fld>
            <a:endParaRPr lang="en-US"/>
          </a:p>
        </p:txBody>
      </p:sp>
      <p:pic>
        <p:nvPicPr>
          <p:cNvPr id="6" name="Content Placeholder 5">
            <a:extLst>
              <a:ext uri="{FF2B5EF4-FFF2-40B4-BE49-F238E27FC236}">
                <a16:creationId xmlns:a16="http://schemas.microsoft.com/office/drawing/2014/main" id="{8F670584-8EB0-4F55-344F-BB25EBA278DA}"/>
              </a:ext>
            </a:extLst>
          </p:cNvPr>
          <p:cNvPicPr>
            <a:picLocks noGrp="1" noChangeAspect="1"/>
          </p:cNvPicPr>
          <p:nvPr>
            <p:ph idx="4294967295"/>
          </p:nvPr>
        </p:nvPicPr>
        <p:blipFill>
          <a:blip r:embed="rId3"/>
          <a:stretch>
            <a:fillRect/>
          </a:stretch>
        </p:blipFill>
        <p:spPr>
          <a:xfrm>
            <a:off x="1005840" y="113894"/>
            <a:ext cx="9926320" cy="6189408"/>
          </a:xfrm>
          <a:prstGeom prst="rect">
            <a:avLst/>
          </a:prstGeom>
        </p:spPr>
      </p:pic>
      <p:sp>
        <p:nvSpPr>
          <p:cNvPr id="7" name="TextBox 6">
            <a:extLst>
              <a:ext uri="{FF2B5EF4-FFF2-40B4-BE49-F238E27FC236}">
                <a16:creationId xmlns:a16="http://schemas.microsoft.com/office/drawing/2014/main" id="{847A269A-1E47-06FF-8840-40DB71AD986D}"/>
              </a:ext>
            </a:extLst>
          </p:cNvPr>
          <p:cNvSpPr txBox="1"/>
          <p:nvPr/>
        </p:nvSpPr>
        <p:spPr>
          <a:xfrm>
            <a:off x="1422400" y="6396335"/>
            <a:ext cx="8331200" cy="461665"/>
          </a:xfrm>
          <a:prstGeom prst="rect">
            <a:avLst/>
          </a:prstGeom>
          <a:noFill/>
        </p:spPr>
        <p:txBody>
          <a:bodyPr wrap="square" rtlCol="0">
            <a:spAutoFit/>
          </a:bodyPr>
          <a:lstStyle/>
          <a:p>
            <a:r>
              <a:rPr lang="en-US" sz="1200" dirty="0">
                <a:solidFill>
                  <a:schemeClr val="bg1"/>
                </a:solidFill>
              </a:rPr>
              <a:t>Source: </a:t>
            </a:r>
            <a:r>
              <a:rPr lang="en-US" sz="1200" dirty="0" err="1">
                <a:solidFill>
                  <a:schemeClr val="bg1"/>
                </a:solidFill>
              </a:rPr>
              <a:t>Kacinko</a:t>
            </a:r>
            <a:r>
              <a:rPr lang="en-US" sz="1200" dirty="0">
                <a:solidFill>
                  <a:schemeClr val="bg1"/>
                </a:solidFill>
              </a:rPr>
              <a:t> SL, Mohr ALA, Logan BK, Barbieri EJ. Xylazine: pharmacology review and prevalence and drug combinations in forensic toxicology casework. </a:t>
            </a:r>
            <a:r>
              <a:rPr lang="en-US" sz="1200" i="1" dirty="0">
                <a:solidFill>
                  <a:schemeClr val="bg1"/>
                </a:solidFill>
              </a:rPr>
              <a:t>J Anal Toxicol. </a:t>
            </a:r>
            <a:r>
              <a:rPr lang="en-US" sz="1200" dirty="0">
                <a:solidFill>
                  <a:schemeClr val="bg1"/>
                </a:solidFill>
              </a:rPr>
              <a:t> 2022;46(8):911-917. http://doi.org/20.1093/jat/bkac049</a:t>
            </a:r>
            <a:endParaRPr lang="en-US" sz="1200" i="1" dirty="0">
              <a:solidFill>
                <a:schemeClr val="bg1"/>
              </a:solidFill>
            </a:endParaRPr>
          </a:p>
        </p:txBody>
      </p:sp>
    </p:spTree>
    <p:extLst>
      <p:ext uri="{BB962C8B-B14F-4D97-AF65-F5344CB8AC3E}">
        <p14:creationId xmlns:p14="http://schemas.microsoft.com/office/powerpoint/2010/main" val="33461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2B4EA9-AFDB-7DA0-7808-E8218E880A01}"/>
              </a:ext>
            </a:extLst>
          </p:cNvPr>
          <p:cNvSpPr>
            <a:spLocks noGrp="1"/>
          </p:cNvSpPr>
          <p:nvPr>
            <p:ph idx="1"/>
          </p:nvPr>
        </p:nvSpPr>
        <p:spPr>
          <a:xfrm>
            <a:off x="640081" y="1066799"/>
            <a:ext cx="10958944" cy="4877879"/>
          </a:xfrm>
        </p:spPr>
        <p:txBody>
          <a:bodyPr/>
          <a:lstStyle/>
          <a:p>
            <a:pPr marL="0" indent="0">
              <a:buNone/>
            </a:pPr>
            <a:r>
              <a:rPr lang="en-US" sz="2400" dirty="0">
                <a:solidFill>
                  <a:schemeClr val="tx1"/>
                </a:solidFill>
              </a:rPr>
              <a:t>Philadelphia, Pa reported detection of xylazine in their deaths attributed to fentanyl and heroin as early as 2010. By 2019, it was detected in 100% of deaths associated with fentanyl and in 53% of deaths due to cocaine. </a:t>
            </a:r>
          </a:p>
          <a:p>
            <a:pPr marL="0" indent="0">
              <a:buNone/>
            </a:pPr>
            <a:endParaRPr lang="en-US" sz="2800" dirty="0">
              <a:solidFill>
                <a:schemeClr val="tx1"/>
              </a:solidFill>
            </a:endParaRPr>
          </a:p>
        </p:txBody>
      </p:sp>
      <p:sp>
        <p:nvSpPr>
          <p:cNvPr id="3" name="Date Placeholder 2">
            <a:extLst>
              <a:ext uri="{FF2B5EF4-FFF2-40B4-BE49-F238E27FC236}">
                <a16:creationId xmlns:a16="http://schemas.microsoft.com/office/drawing/2014/main" id="{023C6FF2-42D1-E51E-4F1E-F064AE32D03D}"/>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3C76E95E-2A3F-62E2-27C2-AC0367F9CB77}"/>
              </a:ext>
            </a:extLst>
          </p:cNvPr>
          <p:cNvSpPr>
            <a:spLocks noGrp="1"/>
          </p:cNvSpPr>
          <p:nvPr>
            <p:ph type="sldNum" sz="quarter" idx="4"/>
          </p:nvPr>
        </p:nvSpPr>
        <p:spPr/>
        <p:txBody>
          <a:bodyPr/>
          <a:lstStyle/>
          <a:p>
            <a:fld id="{A339896C-E2EF-470F-BA91-85D676E592B3}" type="slidenum">
              <a:rPr lang="en-US" smtClean="0"/>
              <a:t>12</a:t>
            </a:fld>
            <a:endParaRPr lang="en-US"/>
          </a:p>
        </p:txBody>
      </p:sp>
      <p:graphicFrame>
        <p:nvGraphicFramePr>
          <p:cNvPr id="7" name="Table 7">
            <a:extLst>
              <a:ext uri="{FF2B5EF4-FFF2-40B4-BE49-F238E27FC236}">
                <a16:creationId xmlns:a16="http://schemas.microsoft.com/office/drawing/2014/main" id="{1E4978C5-211C-BA33-F34F-1647E9F5FA59}"/>
              </a:ext>
            </a:extLst>
          </p:cNvPr>
          <p:cNvGraphicFramePr>
            <a:graphicFrameLocks noGrp="1"/>
          </p:cNvGraphicFramePr>
          <p:nvPr>
            <p:extLst>
              <p:ext uri="{D42A27DB-BD31-4B8C-83A1-F6EECF244321}">
                <p14:modId xmlns:p14="http://schemas.microsoft.com/office/powerpoint/2010/main" val="2780461697"/>
              </p:ext>
            </p:extLst>
          </p:nvPr>
        </p:nvGraphicFramePr>
        <p:xfrm>
          <a:off x="1884747" y="2548327"/>
          <a:ext cx="8469612" cy="3471936"/>
        </p:xfrm>
        <a:graphic>
          <a:graphicData uri="http://schemas.openxmlformats.org/drawingml/2006/table">
            <a:tbl>
              <a:tblPr firstRow="1" bandRow="1">
                <a:tableStyleId>{5C22544A-7EE6-4342-B048-85BDC9FD1C3A}</a:tableStyleId>
              </a:tblPr>
              <a:tblGrid>
                <a:gridCol w="4282447">
                  <a:extLst>
                    <a:ext uri="{9D8B030D-6E8A-4147-A177-3AD203B41FA5}">
                      <a16:colId xmlns:a16="http://schemas.microsoft.com/office/drawing/2014/main" val="2507584796"/>
                    </a:ext>
                  </a:extLst>
                </a:gridCol>
                <a:gridCol w="4187165">
                  <a:extLst>
                    <a:ext uri="{9D8B030D-6E8A-4147-A177-3AD203B41FA5}">
                      <a16:colId xmlns:a16="http://schemas.microsoft.com/office/drawing/2014/main" val="3120647074"/>
                    </a:ext>
                  </a:extLst>
                </a:gridCol>
              </a:tblGrid>
              <a:tr h="578656">
                <a:tc>
                  <a:txBody>
                    <a:bodyPr/>
                    <a:lstStyle/>
                    <a:p>
                      <a:pPr algn="ctr"/>
                      <a:r>
                        <a:rPr lang="en-US" dirty="0"/>
                        <a:t>Co-Detected Substance with Xylazine</a:t>
                      </a:r>
                    </a:p>
                  </a:txBody>
                  <a:tcPr/>
                </a:tc>
                <a:tc>
                  <a:txBody>
                    <a:bodyPr/>
                    <a:lstStyle/>
                    <a:p>
                      <a:pPr algn="ctr"/>
                      <a:r>
                        <a:rPr lang="en-US" dirty="0"/>
                        <a:t>Detection percentage</a:t>
                      </a:r>
                    </a:p>
                  </a:txBody>
                  <a:tcPr/>
                </a:tc>
                <a:extLst>
                  <a:ext uri="{0D108BD9-81ED-4DB2-BD59-A6C34878D82A}">
                    <a16:rowId xmlns:a16="http://schemas.microsoft.com/office/drawing/2014/main" val="2129561061"/>
                  </a:ext>
                </a:extLst>
              </a:tr>
              <a:tr h="578656">
                <a:tc>
                  <a:txBody>
                    <a:bodyPr/>
                    <a:lstStyle/>
                    <a:p>
                      <a:pPr algn="ctr"/>
                      <a:r>
                        <a:rPr lang="en-US" dirty="0"/>
                        <a:t>Fentanyl</a:t>
                      </a:r>
                    </a:p>
                  </a:txBody>
                  <a:tcPr/>
                </a:tc>
                <a:tc>
                  <a:txBody>
                    <a:bodyPr/>
                    <a:lstStyle/>
                    <a:p>
                      <a:pPr algn="ctr"/>
                      <a:r>
                        <a:rPr lang="en-US" dirty="0"/>
                        <a:t>100%</a:t>
                      </a:r>
                    </a:p>
                  </a:txBody>
                  <a:tcPr/>
                </a:tc>
                <a:extLst>
                  <a:ext uri="{0D108BD9-81ED-4DB2-BD59-A6C34878D82A}">
                    <a16:rowId xmlns:a16="http://schemas.microsoft.com/office/drawing/2014/main" val="3910207904"/>
                  </a:ext>
                </a:extLst>
              </a:tr>
              <a:tr h="578656">
                <a:tc>
                  <a:txBody>
                    <a:bodyPr/>
                    <a:lstStyle/>
                    <a:p>
                      <a:pPr algn="ctr"/>
                      <a:r>
                        <a:rPr lang="en-US" dirty="0"/>
                        <a:t>Cocaine</a:t>
                      </a:r>
                    </a:p>
                  </a:txBody>
                  <a:tcPr/>
                </a:tc>
                <a:tc>
                  <a:txBody>
                    <a:bodyPr/>
                    <a:lstStyle/>
                    <a:p>
                      <a:pPr algn="ctr"/>
                      <a:r>
                        <a:rPr lang="en-US" dirty="0"/>
                        <a:t>53%</a:t>
                      </a:r>
                    </a:p>
                  </a:txBody>
                  <a:tcPr/>
                </a:tc>
                <a:extLst>
                  <a:ext uri="{0D108BD9-81ED-4DB2-BD59-A6C34878D82A}">
                    <a16:rowId xmlns:a16="http://schemas.microsoft.com/office/drawing/2014/main" val="3386374442"/>
                  </a:ext>
                </a:extLst>
              </a:tr>
              <a:tr h="578656">
                <a:tc>
                  <a:txBody>
                    <a:bodyPr/>
                    <a:lstStyle/>
                    <a:p>
                      <a:pPr algn="ctr"/>
                      <a:r>
                        <a:rPr lang="en-US" dirty="0"/>
                        <a:t>Benzodiazepines</a:t>
                      </a:r>
                    </a:p>
                  </a:txBody>
                  <a:tcPr/>
                </a:tc>
                <a:tc>
                  <a:txBody>
                    <a:bodyPr/>
                    <a:lstStyle/>
                    <a:p>
                      <a:pPr algn="ctr"/>
                      <a:r>
                        <a:rPr lang="en-US" dirty="0"/>
                        <a:t>28%</a:t>
                      </a:r>
                    </a:p>
                  </a:txBody>
                  <a:tcPr/>
                </a:tc>
                <a:extLst>
                  <a:ext uri="{0D108BD9-81ED-4DB2-BD59-A6C34878D82A}">
                    <a16:rowId xmlns:a16="http://schemas.microsoft.com/office/drawing/2014/main" val="152779060"/>
                  </a:ext>
                </a:extLst>
              </a:tr>
              <a:tr h="578656">
                <a:tc>
                  <a:txBody>
                    <a:bodyPr/>
                    <a:lstStyle/>
                    <a:p>
                      <a:pPr algn="ctr"/>
                      <a:r>
                        <a:rPr lang="en-US" dirty="0"/>
                        <a:t>Heroin</a:t>
                      </a:r>
                    </a:p>
                  </a:txBody>
                  <a:tcPr/>
                </a:tc>
                <a:tc>
                  <a:txBody>
                    <a:bodyPr/>
                    <a:lstStyle/>
                    <a:p>
                      <a:pPr algn="ctr"/>
                      <a:r>
                        <a:rPr lang="en-US" dirty="0"/>
                        <a:t>10%</a:t>
                      </a:r>
                    </a:p>
                  </a:txBody>
                  <a:tcPr/>
                </a:tc>
                <a:extLst>
                  <a:ext uri="{0D108BD9-81ED-4DB2-BD59-A6C34878D82A}">
                    <a16:rowId xmlns:a16="http://schemas.microsoft.com/office/drawing/2014/main" val="3104218630"/>
                  </a:ext>
                </a:extLst>
              </a:tr>
              <a:tr h="578656">
                <a:tc>
                  <a:txBody>
                    <a:bodyPr/>
                    <a:lstStyle/>
                    <a:p>
                      <a:pPr algn="ctr"/>
                      <a:r>
                        <a:rPr lang="en-US" dirty="0"/>
                        <a:t>Opioids</a:t>
                      </a:r>
                    </a:p>
                  </a:txBody>
                  <a:tcPr/>
                </a:tc>
                <a:tc>
                  <a:txBody>
                    <a:bodyPr/>
                    <a:lstStyle/>
                    <a:p>
                      <a:pPr algn="ctr"/>
                      <a:r>
                        <a:rPr lang="en-US" dirty="0"/>
                        <a:t>7%</a:t>
                      </a:r>
                    </a:p>
                  </a:txBody>
                  <a:tcPr/>
                </a:tc>
                <a:extLst>
                  <a:ext uri="{0D108BD9-81ED-4DB2-BD59-A6C34878D82A}">
                    <a16:rowId xmlns:a16="http://schemas.microsoft.com/office/drawing/2014/main" val="164797404"/>
                  </a:ext>
                </a:extLst>
              </a:tr>
            </a:tbl>
          </a:graphicData>
        </a:graphic>
      </p:graphicFrame>
      <p:sp>
        <p:nvSpPr>
          <p:cNvPr id="8" name="TextBox 7">
            <a:extLst>
              <a:ext uri="{FF2B5EF4-FFF2-40B4-BE49-F238E27FC236}">
                <a16:creationId xmlns:a16="http://schemas.microsoft.com/office/drawing/2014/main" id="{8F2FB560-45C0-CD43-2995-AFEF24F1A686}"/>
              </a:ext>
            </a:extLst>
          </p:cNvPr>
          <p:cNvSpPr txBox="1"/>
          <p:nvPr/>
        </p:nvSpPr>
        <p:spPr>
          <a:xfrm>
            <a:off x="1678940" y="6384204"/>
            <a:ext cx="8834119" cy="461665"/>
          </a:xfrm>
          <a:prstGeom prst="rect">
            <a:avLst/>
          </a:prstGeom>
          <a:noFill/>
        </p:spPr>
        <p:txBody>
          <a:bodyPr wrap="square" rtlCol="0">
            <a:spAutoFit/>
          </a:bodyPr>
          <a:lstStyle/>
          <a:p>
            <a:r>
              <a:rPr lang="en-US" sz="1200" dirty="0">
                <a:solidFill>
                  <a:schemeClr val="bg1"/>
                </a:solidFill>
              </a:rPr>
              <a:t>Johnson J, Pizzicato L, Johnson C, Viner K. Increasing presence of xylazine in heroin and/or fentanyl deaths, Philadelphia, Pennsylvania, 2010-2019</a:t>
            </a:r>
            <a:r>
              <a:rPr lang="en-US" sz="1200" i="1" dirty="0">
                <a:solidFill>
                  <a:schemeClr val="bg1"/>
                </a:solidFill>
              </a:rPr>
              <a:t>. Inj Prev.</a:t>
            </a:r>
            <a:r>
              <a:rPr lang="en-US" sz="1200" dirty="0">
                <a:solidFill>
                  <a:schemeClr val="bg1"/>
                </a:solidFill>
              </a:rPr>
              <a:t> 2021;27(4):395-398. doi:10.1136/injuryprev-2020-043968</a:t>
            </a:r>
            <a:endParaRPr lang="en-US" sz="1200" i="1" dirty="0">
              <a:solidFill>
                <a:schemeClr val="bg1"/>
              </a:solidFill>
            </a:endParaRPr>
          </a:p>
        </p:txBody>
      </p:sp>
    </p:spTree>
    <p:extLst>
      <p:ext uri="{BB962C8B-B14F-4D97-AF65-F5344CB8AC3E}">
        <p14:creationId xmlns:p14="http://schemas.microsoft.com/office/powerpoint/2010/main" val="328592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11/6/2023</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13</a:t>
            </a:fld>
            <a:endParaRPr lang="en-US"/>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3600" b="1" dirty="0">
              <a:solidFill>
                <a:srgbClr val="00838B"/>
              </a:solidFill>
              <a:latin typeface="+mn-lt"/>
            </a:endParaRPr>
          </a:p>
        </p:txBody>
      </p:sp>
      <p:sp>
        <p:nvSpPr>
          <p:cNvPr id="5" name="Text Placeholder 4"/>
          <p:cNvSpPr txBox="1">
            <a:spLocks/>
          </p:cNvSpPr>
          <p:nvPr/>
        </p:nvSpPr>
        <p:spPr>
          <a:xfrm>
            <a:off x="142240" y="1959013"/>
            <a:ext cx="11456785" cy="411666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1600" b="1" dirty="0"/>
              <a:t>DEA Forensic Laboratory Identifications of Xylazine by Region</a:t>
            </a:r>
          </a:p>
          <a:p>
            <a:pPr lvl="2"/>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49FE9E2-8811-913E-3EC3-E19429750895}"/>
              </a:ext>
            </a:extLst>
          </p:cNvPr>
          <p:cNvSpPr txBox="1"/>
          <p:nvPr/>
        </p:nvSpPr>
        <p:spPr>
          <a:xfrm>
            <a:off x="394391" y="4874581"/>
            <a:ext cx="5486401" cy="369332"/>
          </a:xfrm>
          <a:prstGeom prst="rect">
            <a:avLst/>
          </a:prstGeom>
          <a:noFill/>
        </p:spPr>
        <p:txBody>
          <a:bodyPr wrap="square" rtlCol="0">
            <a:spAutoFit/>
          </a:bodyPr>
          <a:lstStyle/>
          <a:p>
            <a:r>
              <a:rPr lang="en-US" b="1" dirty="0"/>
              <a:t>Source: DEA</a:t>
            </a:r>
          </a:p>
        </p:txBody>
      </p:sp>
      <p:pic>
        <p:nvPicPr>
          <p:cNvPr id="14" name="Picture 13">
            <a:extLst>
              <a:ext uri="{FF2B5EF4-FFF2-40B4-BE49-F238E27FC236}">
                <a16:creationId xmlns:a16="http://schemas.microsoft.com/office/drawing/2014/main" id="{A721400E-E63A-9DC4-C1D2-387BCDABD5C1}"/>
              </a:ext>
            </a:extLst>
          </p:cNvPr>
          <p:cNvPicPr>
            <a:picLocks noChangeAspect="1"/>
          </p:cNvPicPr>
          <p:nvPr/>
        </p:nvPicPr>
        <p:blipFill>
          <a:blip r:embed="rId3"/>
          <a:stretch>
            <a:fillRect/>
          </a:stretch>
        </p:blipFill>
        <p:spPr>
          <a:xfrm>
            <a:off x="6197019" y="2579416"/>
            <a:ext cx="5402006" cy="2082801"/>
          </a:xfrm>
          <a:prstGeom prst="rect">
            <a:avLst/>
          </a:prstGeom>
        </p:spPr>
      </p:pic>
      <p:sp>
        <p:nvSpPr>
          <p:cNvPr id="15" name="TextBox 14">
            <a:extLst>
              <a:ext uri="{FF2B5EF4-FFF2-40B4-BE49-F238E27FC236}">
                <a16:creationId xmlns:a16="http://schemas.microsoft.com/office/drawing/2014/main" id="{74335D5D-FD6C-820D-08A6-308EAC01182C}"/>
              </a:ext>
            </a:extLst>
          </p:cNvPr>
          <p:cNvSpPr txBox="1"/>
          <p:nvPr/>
        </p:nvSpPr>
        <p:spPr>
          <a:xfrm>
            <a:off x="6210300" y="4770756"/>
            <a:ext cx="4730013" cy="369332"/>
          </a:xfrm>
          <a:prstGeom prst="rect">
            <a:avLst/>
          </a:prstGeom>
          <a:noFill/>
        </p:spPr>
        <p:txBody>
          <a:bodyPr wrap="square" rtlCol="0">
            <a:spAutoFit/>
          </a:bodyPr>
          <a:lstStyle/>
          <a:p>
            <a:r>
              <a:rPr lang="en-US" b="1" dirty="0"/>
              <a:t>Source: DEA</a:t>
            </a:r>
          </a:p>
        </p:txBody>
      </p:sp>
      <p:sp>
        <p:nvSpPr>
          <p:cNvPr id="16" name="TextBox 15">
            <a:extLst>
              <a:ext uri="{FF2B5EF4-FFF2-40B4-BE49-F238E27FC236}">
                <a16:creationId xmlns:a16="http://schemas.microsoft.com/office/drawing/2014/main" id="{B9D30DCD-81FC-C4C5-A35B-DFBA3338245F}"/>
              </a:ext>
            </a:extLst>
          </p:cNvPr>
          <p:cNvSpPr txBox="1"/>
          <p:nvPr/>
        </p:nvSpPr>
        <p:spPr>
          <a:xfrm>
            <a:off x="6412848" y="1934221"/>
            <a:ext cx="5186177" cy="338554"/>
          </a:xfrm>
          <a:prstGeom prst="rect">
            <a:avLst/>
          </a:prstGeom>
          <a:noFill/>
        </p:spPr>
        <p:txBody>
          <a:bodyPr wrap="square" rtlCol="0">
            <a:spAutoFit/>
          </a:bodyPr>
          <a:lstStyle/>
          <a:p>
            <a:r>
              <a:rPr lang="en-US" sz="1600" b="1" dirty="0"/>
              <a:t>Number of Xylazine-positive Overdose Deaths by Region</a:t>
            </a:r>
          </a:p>
        </p:txBody>
      </p:sp>
      <p:pic>
        <p:nvPicPr>
          <p:cNvPr id="22" name="Content Placeholder 21">
            <a:extLst>
              <a:ext uri="{FF2B5EF4-FFF2-40B4-BE49-F238E27FC236}">
                <a16:creationId xmlns:a16="http://schemas.microsoft.com/office/drawing/2014/main" id="{A60EFEB3-0ADB-A4F5-943D-9D8E0E36CDB1}"/>
              </a:ext>
            </a:extLst>
          </p:cNvPr>
          <p:cNvPicPr>
            <a:picLocks noGrp="1" noChangeAspect="1"/>
          </p:cNvPicPr>
          <p:nvPr>
            <p:ph idx="1"/>
          </p:nvPr>
        </p:nvPicPr>
        <p:blipFill rotWithShape="1">
          <a:blip r:embed="rId4"/>
          <a:srcRect b="46"/>
          <a:stretch/>
        </p:blipFill>
        <p:spPr>
          <a:xfrm>
            <a:off x="268503" y="2618833"/>
            <a:ext cx="5602129" cy="2165529"/>
          </a:xfrm>
        </p:spPr>
      </p:pic>
      <p:sp>
        <p:nvSpPr>
          <p:cNvPr id="7" name="TextBox 6">
            <a:extLst>
              <a:ext uri="{FF2B5EF4-FFF2-40B4-BE49-F238E27FC236}">
                <a16:creationId xmlns:a16="http://schemas.microsoft.com/office/drawing/2014/main" id="{B3147F6B-D396-2013-1CF6-21A10347EE2E}"/>
              </a:ext>
            </a:extLst>
          </p:cNvPr>
          <p:cNvSpPr txBox="1"/>
          <p:nvPr/>
        </p:nvSpPr>
        <p:spPr>
          <a:xfrm>
            <a:off x="2472588" y="6503851"/>
            <a:ext cx="8467725" cy="276999"/>
          </a:xfrm>
          <a:prstGeom prst="rect">
            <a:avLst/>
          </a:prstGeom>
          <a:noFill/>
        </p:spPr>
        <p:txBody>
          <a:bodyPr wrap="square">
            <a:spAutoFit/>
          </a:bodyPr>
          <a:lstStyle/>
          <a:p>
            <a:r>
              <a:rPr lang="en-US" sz="1200" u="sng" dirty="0">
                <a:solidFill>
                  <a:schemeClr val="bg1"/>
                </a:solidFill>
                <a:effectLst/>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https://www.dea.gov/documents/2022/2022-12/2022-12-21/growing-threat-xylazine-and-its-mixture-illicit-drugs</a:t>
            </a:r>
            <a:endParaRPr lang="en-US" sz="1200" dirty="0">
              <a:solidFill>
                <a:schemeClr val="bg1"/>
              </a:solidFill>
              <a:latin typeface="+mn-lt"/>
            </a:endParaRPr>
          </a:p>
        </p:txBody>
      </p:sp>
    </p:spTree>
    <p:extLst>
      <p:ext uri="{BB962C8B-B14F-4D97-AF65-F5344CB8AC3E}">
        <p14:creationId xmlns:p14="http://schemas.microsoft.com/office/powerpoint/2010/main" val="349332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8FFF17-4A31-8B3C-ECB8-4E403CE14D3C}"/>
              </a:ext>
            </a:extLst>
          </p:cNvPr>
          <p:cNvSpPr>
            <a:spLocks noGrp="1"/>
          </p:cNvSpPr>
          <p:nvPr>
            <p:ph idx="1"/>
          </p:nvPr>
        </p:nvSpPr>
        <p:spPr>
          <a:xfrm>
            <a:off x="142241" y="792480"/>
            <a:ext cx="11937997" cy="1849120"/>
          </a:xfrm>
        </p:spPr>
        <p:txBody>
          <a:bodyPr/>
          <a:lstStyle/>
          <a:p>
            <a:pPr algn="ctr"/>
            <a:r>
              <a:rPr lang="en-US" sz="2400" b="1" dirty="0">
                <a:solidFill>
                  <a:srgbClr val="00838B"/>
                </a:solidFill>
              </a:rPr>
              <a:t>Drug Overdose Deaths Involving xylazine in the United States, 2018-2021, by Gender</a:t>
            </a:r>
          </a:p>
          <a:p>
            <a:pPr>
              <a:buFont typeface="Arial" panose="020B0604020202020204" pitchFamily="34" charset="0"/>
              <a:buChar char="•"/>
            </a:pPr>
            <a:r>
              <a:rPr lang="en-US" dirty="0">
                <a:solidFill>
                  <a:schemeClr val="tx1">
                    <a:lumMod val="85000"/>
                    <a:lumOff val="15000"/>
                  </a:schemeClr>
                </a:solidFill>
              </a:rPr>
              <a:t>According to the CDC Vital Statistics Rapid Release report released in June 2023, drug overdose deaths involving xylazine, increased from 102 in 2018 to 3,468 in 2021.  </a:t>
            </a:r>
          </a:p>
          <a:p>
            <a:pPr>
              <a:buFont typeface="Arial" panose="020B0604020202020204" pitchFamily="34" charset="0"/>
              <a:buChar char="•"/>
            </a:pPr>
            <a:r>
              <a:rPr lang="en-US" dirty="0">
                <a:solidFill>
                  <a:schemeClr val="tx1">
                    <a:lumMod val="85000"/>
                    <a:lumOff val="15000"/>
                  </a:schemeClr>
                </a:solidFill>
              </a:rPr>
              <a:t>Rates increased for both males and females but the rates for males were at least double the rates for females during that period.</a:t>
            </a:r>
          </a:p>
        </p:txBody>
      </p:sp>
      <p:sp>
        <p:nvSpPr>
          <p:cNvPr id="4" name="Slide Number Placeholder 3">
            <a:extLst>
              <a:ext uri="{FF2B5EF4-FFF2-40B4-BE49-F238E27FC236}">
                <a16:creationId xmlns:a16="http://schemas.microsoft.com/office/drawing/2014/main" id="{7A5BA96A-6B45-8029-F964-081C1904C81F}"/>
              </a:ext>
            </a:extLst>
          </p:cNvPr>
          <p:cNvSpPr>
            <a:spLocks noGrp="1"/>
          </p:cNvSpPr>
          <p:nvPr>
            <p:ph type="sldNum" sz="quarter" idx="4"/>
          </p:nvPr>
        </p:nvSpPr>
        <p:spPr/>
        <p:txBody>
          <a:bodyPr/>
          <a:lstStyle/>
          <a:p>
            <a:fld id="{A339896C-E2EF-470F-BA91-85D676E592B3}" type="slidenum">
              <a:rPr lang="en-US" smtClean="0"/>
              <a:t>14</a:t>
            </a:fld>
            <a:endParaRPr lang="en-US"/>
          </a:p>
        </p:txBody>
      </p:sp>
      <p:sp>
        <p:nvSpPr>
          <p:cNvPr id="5" name="TextBox 4">
            <a:extLst>
              <a:ext uri="{FF2B5EF4-FFF2-40B4-BE49-F238E27FC236}">
                <a16:creationId xmlns:a16="http://schemas.microsoft.com/office/drawing/2014/main" id="{7A6D42BA-308C-95CB-B6AA-1FCE86E60E51}"/>
              </a:ext>
            </a:extLst>
          </p:cNvPr>
          <p:cNvSpPr txBox="1"/>
          <p:nvPr/>
        </p:nvSpPr>
        <p:spPr>
          <a:xfrm>
            <a:off x="142241" y="6411518"/>
            <a:ext cx="11704318" cy="430887"/>
          </a:xfrm>
          <a:prstGeom prst="rect">
            <a:avLst/>
          </a:prstGeom>
          <a:noFill/>
        </p:spPr>
        <p:txBody>
          <a:bodyPr wrap="square" rtlCol="0">
            <a:spAutoFit/>
          </a:bodyPr>
          <a:lstStyle/>
          <a:p>
            <a:r>
              <a:rPr lang="en-US" sz="1100" dirty="0">
                <a:solidFill>
                  <a:schemeClr val="bg1"/>
                </a:solidFill>
              </a:rPr>
              <a:t>Source: Spencer, MR, </a:t>
            </a:r>
            <a:r>
              <a:rPr lang="en-US" sz="1100" dirty="0" err="1">
                <a:solidFill>
                  <a:schemeClr val="bg1"/>
                </a:solidFill>
              </a:rPr>
              <a:t>Cisewski</a:t>
            </a:r>
            <a:r>
              <a:rPr lang="en-US" sz="1100" dirty="0">
                <a:solidFill>
                  <a:schemeClr val="bg1"/>
                </a:solidFill>
              </a:rPr>
              <a:t> JA, Warner M, Garnett MF. Drug overdose deaths involving xylazine: United States, 2018-2021. Vital Statistics Rapid Release; no 30. Hyattsville, MD: National Center for Health Statistics. 2023. DOI: https://dx.doi.org/10.15620/cdc:129519.</a:t>
            </a:r>
          </a:p>
        </p:txBody>
      </p:sp>
      <p:pic>
        <p:nvPicPr>
          <p:cNvPr id="7" name="Picture 6">
            <a:extLst>
              <a:ext uri="{FF2B5EF4-FFF2-40B4-BE49-F238E27FC236}">
                <a16:creationId xmlns:a16="http://schemas.microsoft.com/office/drawing/2014/main" id="{8D49E1A7-332F-C1C7-0FCD-3AD16485F63E}"/>
              </a:ext>
            </a:extLst>
          </p:cNvPr>
          <p:cNvPicPr>
            <a:picLocks noChangeAspect="1"/>
          </p:cNvPicPr>
          <p:nvPr/>
        </p:nvPicPr>
        <p:blipFill>
          <a:blip r:embed="rId3"/>
          <a:stretch>
            <a:fillRect/>
          </a:stretch>
        </p:blipFill>
        <p:spPr>
          <a:xfrm>
            <a:off x="3112980" y="2641600"/>
            <a:ext cx="6142781" cy="3527145"/>
          </a:xfrm>
          <a:prstGeom prst="rect">
            <a:avLst/>
          </a:prstGeom>
        </p:spPr>
      </p:pic>
    </p:spTree>
    <p:extLst>
      <p:ext uri="{BB962C8B-B14F-4D97-AF65-F5344CB8AC3E}">
        <p14:creationId xmlns:p14="http://schemas.microsoft.com/office/powerpoint/2010/main" val="164094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4A779D-3484-E91B-50D4-76FB36578F42}"/>
              </a:ext>
            </a:extLst>
          </p:cNvPr>
          <p:cNvSpPr>
            <a:spLocks noGrp="1"/>
          </p:cNvSpPr>
          <p:nvPr>
            <p:ph idx="1"/>
          </p:nvPr>
        </p:nvSpPr>
        <p:spPr>
          <a:xfrm>
            <a:off x="568960" y="802640"/>
            <a:ext cx="11277599" cy="1198880"/>
          </a:xfrm>
        </p:spPr>
        <p:txBody>
          <a:bodyPr/>
          <a:lstStyle/>
          <a:p>
            <a:pPr algn="ctr"/>
            <a:r>
              <a:rPr lang="en-US" sz="2400" b="1" dirty="0">
                <a:solidFill>
                  <a:srgbClr val="00838B"/>
                </a:solidFill>
              </a:rPr>
              <a:t>Age-adjusted rate of drug overdose deaths involving xylazine, by race and Hispanic origin: United States 2020-2021 </a:t>
            </a:r>
          </a:p>
        </p:txBody>
      </p:sp>
      <p:sp>
        <p:nvSpPr>
          <p:cNvPr id="3" name="Date Placeholder 2">
            <a:extLst>
              <a:ext uri="{FF2B5EF4-FFF2-40B4-BE49-F238E27FC236}">
                <a16:creationId xmlns:a16="http://schemas.microsoft.com/office/drawing/2014/main" id="{23984F79-BA6D-FCEE-B901-800B59861C39}"/>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8CB84BB5-FE5E-1808-7E2E-B3AF97F9326D}"/>
              </a:ext>
            </a:extLst>
          </p:cNvPr>
          <p:cNvSpPr>
            <a:spLocks noGrp="1"/>
          </p:cNvSpPr>
          <p:nvPr>
            <p:ph type="sldNum" sz="quarter" idx="4"/>
          </p:nvPr>
        </p:nvSpPr>
        <p:spPr/>
        <p:txBody>
          <a:bodyPr/>
          <a:lstStyle/>
          <a:p>
            <a:fld id="{A339896C-E2EF-470F-BA91-85D676E592B3}" type="slidenum">
              <a:rPr lang="en-US" smtClean="0"/>
              <a:t>15</a:t>
            </a:fld>
            <a:endParaRPr lang="en-US"/>
          </a:p>
        </p:txBody>
      </p:sp>
      <p:pic>
        <p:nvPicPr>
          <p:cNvPr id="6" name="Picture 5">
            <a:extLst>
              <a:ext uri="{FF2B5EF4-FFF2-40B4-BE49-F238E27FC236}">
                <a16:creationId xmlns:a16="http://schemas.microsoft.com/office/drawing/2014/main" id="{87B127D5-3FC1-7C9B-DF85-BAFC7309F857}"/>
              </a:ext>
            </a:extLst>
          </p:cNvPr>
          <p:cNvPicPr>
            <a:picLocks noChangeAspect="1"/>
          </p:cNvPicPr>
          <p:nvPr/>
        </p:nvPicPr>
        <p:blipFill rotWithShape="1">
          <a:blip r:embed="rId3"/>
          <a:srcRect t="7053"/>
          <a:stretch/>
        </p:blipFill>
        <p:spPr>
          <a:xfrm>
            <a:off x="2059781" y="1575482"/>
            <a:ext cx="7869237" cy="3604577"/>
          </a:xfrm>
          <a:prstGeom prst="rect">
            <a:avLst/>
          </a:prstGeom>
        </p:spPr>
      </p:pic>
      <p:sp>
        <p:nvSpPr>
          <p:cNvPr id="7" name="TextBox 6">
            <a:extLst>
              <a:ext uri="{FF2B5EF4-FFF2-40B4-BE49-F238E27FC236}">
                <a16:creationId xmlns:a16="http://schemas.microsoft.com/office/drawing/2014/main" id="{F9B342AB-3D92-751B-DD8D-1356D3D59DF2}"/>
              </a:ext>
            </a:extLst>
          </p:cNvPr>
          <p:cNvSpPr txBox="1"/>
          <p:nvPr/>
        </p:nvSpPr>
        <p:spPr>
          <a:xfrm>
            <a:off x="1930400" y="6459789"/>
            <a:ext cx="8737600" cy="276999"/>
          </a:xfrm>
          <a:prstGeom prst="rect">
            <a:avLst/>
          </a:prstGeom>
          <a:noFill/>
        </p:spPr>
        <p:txBody>
          <a:bodyPr wrap="square" rtlCol="0">
            <a:spAutoFit/>
          </a:bodyPr>
          <a:lstStyle/>
          <a:p>
            <a:r>
              <a:rPr lang="en-US" sz="1200" dirty="0">
                <a:solidFill>
                  <a:schemeClr val="bg1"/>
                </a:solidFill>
              </a:rPr>
              <a:t>Source: National Center for Health Statistics, death certificate literal text from the National Vital Statistics System as of May 24, 2023.</a:t>
            </a:r>
          </a:p>
        </p:txBody>
      </p:sp>
      <p:sp>
        <p:nvSpPr>
          <p:cNvPr id="8" name="TextBox 7">
            <a:extLst>
              <a:ext uri="{FF2B5EF4-FFF2-40B4-BE49-F238E27FC236}">
                <a16:creationId xmlns:a16="http://schemas.microsoft.com/office/drawing/2014/main" id="{52408FAA-B53B-5432-D09C-B8CB100C5FC6}"/>
              </a:ext>
            </a:extLst>
          </p:cNvPr>
          <p:cNvSpPr txBox="1"/>
          <p:nvPr/>
        </p:nvSpPr>
        <p:spPr>
          <a:xfrm>
            <a:off x="425003" y="5666704"/>
            <a:ext cx="11279317" cy="369330"/>
          </a:xfrm>
          <a:prstGeom prst="rect">
            <a:avLst/>
          </a:prstGeom>
          <a:noFill/>
        </p:spPr>
        <p:txBody>
          <a:bodyPr wrap="square">
            <a:spAutoFit/>
          </a:bodyPr>
          <a:lstStyle/>
          <a:p>
            <a:pPr>
              <a:buFont typeface="Arial" panose="020B0604020202020204" pitchFamily="34" charset="0"/>
              <a:buChar char="•"/>
            </a:pPr>
            <a:r>
              <a:rPr lang="en-US" dirty="0"/>
              <a:t>Rate increase highest among Black, non-Hispanic</a:t>
            </a:r>
          </a:p>
        </p:txBody>
      </p:sp>
    </p:spTree>
    <p:extLst>
      <p:ext uri="{BB962C8B-B14F-4D97-AF65-F5344CB8AC3E}">
        <p14:creationId xmlns:p14="http://schemas.microsoft.com/office/powerpoint/2010/main" val="90629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4A779D-3484-E91B-50D4-76FB36578F42}"/>
              </a:ext>
            </a:extLst>
          </p:cNvPr>
          <p:cNvSpPr>
            <a:spLocks noGrp="1"/>
          </p:cNvSpPr>
          <p:nvPr>
            <p:ph idx="1"/>
          </p:nvPr>
        </p:nvSpPr>
        <p:spPr>
          <a:xfrm>
            <a:off x="548640" y="802640"/>
            <a:ext cx="11297919" cy="1788160"/>
          </a:xfrm>
        </p:spPr>
        <p:txBody>
          <a:bodyPr/>
          <a:lstStyle/>
          <a:p>
            <a:pPr algn="ctr"/>
            <a:r>
              <a:rPr lang="en-US" sz="2400" b="1" dirty="0">
                <a:solidFill>
                  <a:srgbClr val="00838B"/>
                </a:solidFill>
              </a:rPr>
              <a:t>Age-adjusted rate of drug overdose deaths involving xylazine by region: United States</a:t>
            </a:r>
          </a:p>
        </p:txBody>
      </p:sp>
      <p:sp>
        <p:nvSpPr>
          <p:cNvPr id="3" name="Date Placeholder 2">
            <a:extLst>
              <a:ext uri="{FF2B5EF4-FFF2-40B4-BE49-F238E27FC236}">
                <a16:creationId xmlns:a16="http://schemas.microsoft.com/office/drawing/2014/main" id="{23984F79-BA6D-FCEE-B901-800B59861C39}"/>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8CB84BB5-FE5E-1808-7E2E-B3AF97F9326D}"/>
              </a:ext>
            </a:extLst>
          </p:cNvPr>
          <p:cNvSpPr>
            <a:spLocks noGrp="1"/>
          </p:cNvSpPr>
          <p:nvPr>
            <p:ph type="sldNum" sz="quarter" idx="4"/>
          </p:nvPr>
        </p:nvSpPr>
        <p:spPr/>
        <p:txBody>
          <a:bodyPr/>
          <a:lstStyle/>
          <a:p>
            <a:fld id="{A339896C-E2EF-470F-BA91-85D676E592B3}" type="slidenum">
              <a:rPr lang="en-US" smtClean="0"/>
              <a:t>16</a:t>
            </a:fld>
            <a:endParaRPr lang="en-US"/>
          </a:p>
        </p:txBody>
      </p:sp>
      <p:sp>
        <p:nvSpPr>
          <p:cNvPr id="7" name="TextBox 6">
            <a:extLst>
              <a:ext uri="{FF2B5EF4-FFF2-40B4-BE49-F238E27FC236}">
                <a16:creationId xmlns:a16="http://schemas.microsoft.com/office/drawing/2014/main" id="{F9B342AB-3D92-751B-DD8D-1356D3D59DF2}"/>
              </a:ext>
            </a:extLst>
          </p:cNvPr>
          <p:cNvSpPr txBox="1"/>
          <p:nvPr/>
        </p:nvSpPr>
        <p:spPr>
          <a:xfrm>
            <a:off x="1930400" y="6459789"/>
            <a:ext cx="8737600" cy="276999"/>
          </a:xfrm>
          <a:prstGeom prst="rect">
            <a:avLst/>
          </a:prstGeom>
          <a:noFill/>
        </p:spPr>
        <p:txBody>
          <a:bodyPr wrap="square" rtlCol="0">
            <a:spAutoFit/>
          </a:bodyPr>
          <a:lstStyle/>
          <a:p>
            <a:r>
              <a:rPr lang="en-US" sz="1200" dirty="0">
                <a:solidFill>
                  <a:schemeClr val="bg1"/>
                </a:solidFill>
              </a:rPr>
              <a:t>Source: National Center for Health Statistics, death certificate literal text from the National Vital Statistics System as of May 24, 2023.</a:t>
            </a:r>
          </a:p>
        </p:txBody>
      </p:sp>
      <p:pic>
        <p:nvPicPr>
          <p:cNvPr id="8" name="Picture 7">
            <a:extLst>
              <a:ext uri="{FF2B5EF4-FFF2-40B4-BE49-F238E27FC236}">
                <a16:creationId xmlns:a16="http://schemas.microsoft.com/office/drawing/2014/main" id="{C8CFD122-A474-A929-1997-E4A3AC1E6855}"/>
              </a:ext>
            </a:extLst>
          </p:cNvPr>
          <p:cNvPicPr>
            <a:picLocks noChangeAspect="1"/>
          </p:cNvPicPr>
          <p:nvPr/>
        </p:nvPicPr>
        <p:blipFill rotWithShape="1">
          <a:blip r:embed="rId3"/>
          <a:srcRect t="7596"/>
          <a:stretch/>
        </p:blipFill>
        <p:spPr>
          <a:xfrm>
            <a:off x="1402080" y="1402080"/>
            <a:ext cx="8884920" cy="4776138"/>
          </a:xfrm>
          <a:prstGeom prst="rect">
            <a:avLst/>
          </a:prstGeom>
        </p:spPr>
      </p:pic>
    </p:spTree>
    <p:extLst>
      <p:ext uri="{BB962C8B-B14F-4D97-AF65-F5344CB8AC3E}">
        <p14:creationId xmlns:p14="http://schemas.microsoft.com/office/powerpoint/2010/main" val="62889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927346-316B-E8BE-33B9-35132DD3155F}"/>
              </a:ext>
            </a:extLst>
          </p:cNvPr>
          <p:cNvPicPr>
            <a:picLocks noChangeAspect="1"/>
          </p:cNvPicPr>
          <p:nvPr/>
        </p:nvPicPr>
        <p:blipFill>
          <a:blip r:embed="rId3"/>
          <a:stretch>
            <a:fillRect/>
          </a:stretch>
        </p:blipFill>
        <p:spPr>
          <a:xfrm>
            <a:off x="952500" y="409575"/>
            <a:ext cx="10058400" cy="5715000"/>
          </a:xfrm>
          <a:prstGeom prst="rect">
            <a:avLst/>
          </a:prstGeom>
        </p:spPr>
      </p:pic>
    </p:spTree>
    <p:extLst>
      <p:ext uri="{BB962C8B-B14F-4D97-AF65-F5344CB8AC3E}">
        <p14:creationId xmlns:p14="http://schemas.microsoft.com/office/powerpoint/2010/main" val="1872259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41CE646D-6E66-161B-07E4-84DA94E5F3D0}"/>
              </a:ext>
            </a:extLst>
          </p:cNvPr>
          <p:cNvPicPr>
            <a:picLocks noChangeAspect="1"/>
          </p:cNvPicPr>
          <p:nvPr/>
        </p:nvPicPr>
        <p:blipFill>
          <a:blip r:embed="rId3"/>
          <a:stretch>
            <a:fillRect/>
          </a:stretch>
        </p:blipFill>
        <p:spPr>
          <a:xfrm>
            <a:off x="2370970" y="1978025"/>
            <a:ext cx="7754859" cy="4351338"/>
          </a:xfrm>
        </p:spPr>
      </p:pic>
      <p:pic>
        <p:nvPicPr>
          <p:cNvPr id="9" name="Picture 8">
            <a:extLst>
              <a:ext uri="{FF2B5EF4-FFF2-40B4-BE49-F238E27FC236}">
                <a16:creationId xmlns:a16="http://schemas.microsoft.com/office/drawing/2014/main" id="{16E34447-665F-90D6-0674-C001FF84B469}"/>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49696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59CE149-47DB-A90B-57E5-FA3C9AD4DC3E}"/>
              </a:ext>
            </a:extLst>
          </p:cNvPr>
          <p:cNvSpPr>
            <a:spLocks noGrp="1"/>
          </p:cNvSpPr>
          <p:nvPr>
            <p:ph idx="1"/>
          </p:nvPr>
        </p:nvSpPr>
        <p:spPr>
          <a:xfrm>
            <a:off x="270456" y="1577602"/>
            <a:ext cx="11357161" cy="4712636"/>
          </a:xfrm>
        </p:spPr>
        <p:txBody>
          <a:bodyPr/>
          <a:lstStyle/>
          <a:p>
            <a:pPr marL="457200" indent="-457200">
              <a:buFont typeface="+mj-lt"/>
              <a:buAutoNum type="arabicPeriod"/>
            </a:pPr>
            <a:r>
              <a:rPr lang="en-US" sz="2400" b="1" dirty="0">
                <a:solidFill>
                  <a:srgbClr val="00838B"/>
                </a:solidFill>
              </a:rPr>
              <a:t>Heavy sedation and/or overdose</a:t>
            </a:r>
          </a:p>
          <a:p>
            <a:pPr marL="292608" lvl="1" indent="0">
              <a:buNone/>
            </a:pPr>
            <a:r>
              <a:rPr lang="en-US" sz="2000" dirty="0">
                <a:solidFill>
                  <a:srgbClr val="00838B"/>
                </a:solidFill>
              </a:rPr>
              <a:t>~ </a:t>
            </a:r>
            <a:r>
              <a:rPr lang="en-US" sz="2000" dirty="0">
                <a:solidFill>
                  <a:schemeClr val="tx1"/>
                </a:solidFill>
              </a:rPr>
              <a:t>80% of users are completely “knocked out” but there are about 20% that have idiosyncratic responses</a:t>
            </a:r>
            <a:r>
              <a:rPr lang="en-US" dirty="0">
                <a:solidFill>
                  <a:schemeClr val="tx1"/>
                </a:solidFill>
              </a:rPr>
              <a:t>.</a:t>
            </a:r>
          </a:p>
          <a:p>
            <a:pPr marL="292608" lvl="1" indent="0">
              <a:buNone/>
            </a:pPr>
            <a:r>
              <a:rPr lang="en-US" sz="2000" b="1" dirty="0">
                <a:solidFill>
                  <a:srgbClr val="00838B"/>
                </a:solidFill>
              </a:rPr>
              <a:t>Reported</a:t>
            </a:r>
            <a:r>
              <a:rPr lang="en-US" sz="2000" b="1" dirty="0">
                <a:solidFill>
                  <a:schemeClr val="tx1"/>
                </a:solidFill>
              </a:rPr>
              <a:t> </a:t>
            </a:r>
            <a:r>
              <a:rPr lang="en-US" sz="2000" b="1" dirty="0">
                <a:solidFill>
                  <a:srgbClr val="00838B"/>
                </a:solidFill>
              </a:rPr>
              <a:t>safety issues posed by heavy sedation include</a:t>
            </a:r>
            <a:r>
              <a:rPr lang="en-US" sz="2000" dirty="0">
                <a:solidFill>
                  <a:srgbClr val="00838B"/>
                </a:solidFill>
              </a:rPr>
              <a:t>:</a:t>
            </a:r>
          </a:p>
          <a:p>
            <a:pPr marL="932688" lvl="2" indent="-457200">
              <a:buFont typeface="Arial" panose="020B0604020202020204" pitchFamily="34" charset="0"/>
              <a:buChar char="•"/>
            </a:pPr>
            <a:r>
              <a:rPr lang="en-US" sz="1800" dirty="0">
                <a:solidFill>
                  <a:schemeClr val="tx1"/>
                </a:solidFill>
              </a:rPr>
              <a:t>Increased reports of robbery and sexual assault</a:t>
            </a:r>
          </a:p>
          <a:p>
            <a:pPr marL="932688" lvl="2" indent="-457200">
              <a:buFont typeface="Arial" panose="020B0604020202020204" pitchFamily="34" charset="0"/>
              <a:buChar char="•"/>
            </a:pPr>
            <a:r>
              <a:rPr lang="en-US" sz="1800" dirty="0">
                <a:solidFill>
                  <a:schemeClr val="tx1"/>
                </a:solidFill>
              </a:rPr>
              <a:t>Injury resulting from sudden falls</a:t>
            </a:r>
          </a:p>
          <a:p>
            <a:pPr marL="932688" lvl="2" indent="-457200">
              <a:buFont typeface="Arial" panose="020B0604020202020204" pitchFamily="34" charset="0"/>
              <a:buChar char="•"/>
            </a:pPr>
            <a:r>
              <a:rPr lang="en-US" sz="1800" dirty="0">
                <a:solidFill>
                  <a:schemeClr val="tx1"/>
                </a:solidFill>
              </a:rPr>
              <a:t>Prolonged inertia or immobilization which can result in:</a:t>
            </a:r>
          </a:p>
          <a:p>
            <a:pPr marL="1298448" lvl="4" indent="-457200">
              <a:buFont typeface="Arial" panose="020B0604020202020204" pitchFamily="34" charset="0"/>
              <a:buChar char="•"/>
            </a:pPr>
            <a:r>
              <a:rPr lang="en-US" sz="1800" dirty="0">
                <a:solidFill>
                  <a:schemeClr val="tx1"/>
                </a:solidFill>
              </a:rPr>
              <a:t>Hyperthermia from sun/heat exposure or hypothermia and frostbite</a:t>
            </a:r>
          </a:p>
          <a:p>
            <a:pPr marL="1298448" lvl="4" indent="-457200">
              <a:buFont typeface="Arial" panose="020B0604020202020204" pitchFamily="34" charset="0"/>
              <a:buChar char="•"/>
            </a:pPr>
            <a:r>
              <a:rPr lang="en-US" sz="1800" dirty="0">
                <a:solidFill>
                  <a:schemeClr val="tx1"/>
                </a:solidFill>
              </a:rPr>
              <a:t>Rhabdomyolysis, which can damage the heart and kidneys and cause permanent disability</a:t>
            </a:r>
          </a:p>
          <a:p>
            <a:pPr marL="1298448" lvl="4" indent="-457200">
              <a:buFont typeface="Arial" panose="020B0604020202020204" pitchFamily="34" charset="0"/>
              <a:buChar char="•"/>
            </a:pPr>
            <a:r>
              <a:rPr lang="en-US" sz="1800" dirty="0">
                <a:solidFill>
                  <a:schemeClr val="tx1"/>
                </a:solidFill>
              </a:rPr>
              <a:t>Compartment syndrome due to compressing a limb for prolonged periods</a:t>
            </a:r>
          </a:p>
          <a:p>
            <a:pPr marL="1298448" lvl="4" indent="-457200">
              <a:buFont typeface="Arial" panose="020B0604020202020204" pitchFamily="34" charset="0"/>
              <a:buChar char="•"/>
            </a:pPr>
            <a:r>
              <a:rPr lang="en-US" sz="1800" dirty="0">
                <a:solidFill>
                  <a:schemeClr val="tx1"/>
                </a:solidFill>
              </a:rPr>
              <a:t>Deep vein thrombosis (DVT) or clots in the limbs</a:t>
            </a:r>
          </a:p>
          <a:p>
            <a:pPr marL="1298448" lvl="4" indent="-457200">
              <a:buFont typeface="Arial" panose="020B0604020202020204" pitchFamily="34" charset="0"/>
              <a:buChar char="•"/>
            </a:pPr>
            <a:r>
              <a:rPr lang="en-US" sz="1800" dirty="0">
                <a:solidFill>
                  <a:schemeClr val="tx1"/>
                </a:solidFill>
              </a:rPr>
              <a:t>Skin breakdowns</a:t>
            </a:r>
          </a:p>
          <a:p>
            <a:pPr marL="1115568" lvl="3" indent="-457200"/>
            <a:endParaRPr lang="en-US" sz="1800" dirty="0">
              <a:solidFill>
                <a:srgbClr val="00838B"/>
              </a:solidFill>
            </a:endParaRPr>
          </a:p>
          <a:p>
            <a:pPr marL="932688" lvl="2" indent="-457200"/>
            <a:endParaRPr lang="en-US" sz="1800" dirty="0">
              <a:solidFill>
                <a:srgbClr val="00838B"/>
              </a:solidFill>
            </a:endParaRPr>
          </a:p>
        </p:txBody>
      </p:sp>
      <p:sp>
        <p:nvSpPr>
          <p:cNvPr id="2" name="Date Placeholder 1"/>
          <p:cNvSpPr>
            <a:spLocks noGrp="1"/>
          </p:cNvSpPr>
          <p:nvPr>
            <p:ph type="dt" sz="half" idx="2"/>
          </p:nvPr>
        </p:nvSpPr>
        <p:spPr/>
        <p:txBody>
          <a:bodyPr/>
          <a:lstStyle/>
          <a:p>
            <a:fld id="{DB44F992-2E8B-439E-9639-C49EC543EE28}" type="datetime1">
              <a:rPr lang="en-US" smtClean="0"/>
              <a:t>11/6/2023</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19</a:t>
            </a:fld>
            <a:endParaRPr lang="en-US"/>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3600" b="1" dirty="0">
              <a:solidFill>
                <a:srgbClr val="00838B"/>
              </a:solidFill>
              <a:latin typeface="+mn-lt"/>
            </a:endParaRPr>
          </a:p>
        </p:txBody>
      </p:sp>
      <p:sp>
        <p:nvSpPr>
          <p:cNvPr id="5" name="Text Placeholder 4"/>
          <p:cNvSpPr txBox="1">
            <a:spLocks/>
          </p:cNvSpPr>
          <p:nvPr/>
        </p:nvSpPr>
        <p:spPr>
          <a:xfrm>
            <a:off x="564382" y="1577603"/>
            <a:ext cx="11063235" cy="471263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a:off x="1181100" y="148114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9F344AC-E1DC-1EB9-AD69-7DF73D7D8429}"/>
              </a:ext>
            </a:extLst>
          </p:cNvPr>
          <p:cNvSpPr txBox="1"/>
          <p:nvPr/>
        </p:nvSpPr>
        <p:spPr>
          <a:xfrm>
            <a:off x="1325665" y="823276"/>
            <a:ext cx="9246742" cy="584775"/>
          </a:xfrm>
          <a:prstGeom prst="rect">
            <a:avLst/>
          </a:prstGeom>
          <a:noFill/>
        </p:spPr>
        <p:txBody>
          <a:bodyPr wrap="square" rtlCol="0">
            <a:spAutoFit/>
          </a:bodyPr>
          <a:lstStyle/>
          <a:p>
            <a:pPr algn="ctr"/>
            <a:r>
              <a:rPr lang="en-US" sz="3200" b="1" dirty="0">
                <a:solidFill>
                  <a:srgbClr val="00838B"/>
                </a:solidFill>
              </a:rPr>
              <a:t>Risks Associated with Xylazine Use</a:t>
            </a:r>
          </a:p>
        </p:txBody>
      </p:sp>
    </p:spTree>
    <p:extLst>
      <p:ext uri="{BB962C8B-B14F-4D97-AF65-F5344CB8AC3E}">
        <p14:creationId xmlns:p14="http://schemas.microsoft.com/office/powerpoint/2010/main" val="11012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p:cTn id="1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 calcmode="lin" valueType="num">
                                      <p:cBhvr>
                                        <p:cTn id="26"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p:cTn id="33"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 calcmode="lin" valueType="num">
                                      <p:cBhvr>
                                        <p:cTn id="40"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 calcmode="lin" valueType="num">
                                      <p:cBhvr>
                                        <p:cTn id="47"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 calcmode="lin" valueType="num">
                                      <p:cBhvr>
                                        <p:cTn id="54"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9">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9">
                                            <p:txEl>
                                              <p:pRg st="7" end="7"/>
                                            </p:txEl>
                                          </p:spTgt>
                                        </p:tgtEl>
                                        <p:attrNameLst>
                                          <p:attrName>style.visibility</p:attrName>
                                        </p:attrNameLst>
                                      </p:cBhvr>
                                      <p:to>
                                        <p:strVal val="visible"/>
                                      </p:to>
                                    </p:set>
                                    <p:anim calcmode="lin" valueType="num">
                                      <p:cBhvr>
                                        <p:cTn id="61"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9">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9">
                                            <p:txEl>
                                              <p:pRg st="8" end="8"/>
                                            </p:txEl>
                                          </p:spTgt>
                                        </p:tgtEl>
                                        <p:attrNameLst>
                                          <p:attrName>style.visibility</p:attrName>
                                        </p:attrNameLst>
                                      </p:cBhvr>
                                      <p:to>
                                        <p:strVal val="visible"/>
                                      </p:to>
                                    </p:set>
                                    <p:anim calcmode="lin" valueType="num">
                                      <p:cBhvr>
                                        <p:cTn id="68"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9">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9">
                                            <p:txEl>
                                              <p:pRg st="9" end="9"/>
                                            </p:txEl>
                                          </p:spTgt>
                                        </p:tgtEl>
                                        <p:attrNameLst>
                                          <p:attrName>style.visibility</p:attrName>
                                        </p:attrNameLst>
                                      </p:cBhvr>
                                      <p:to>
                                        <p:strVal val="visible"/>
                                      </p:to>
                                    </p:set>
                                    <p:anim calcmode="lin" valueType="num">
                                      <p:cBhvr>
                                        <p:cTn id="75" dur="500" fill="hold"/>
                                        <p:tgtEl>
                                          <p:spTgt spid="9">
                                            <p:txEl>
                                              <p:pRg st="9" end="9"/>
                                            </p:txEl>
                                          </p:spTgt>
                                        </p:tgtEl>
                                        <p:attrNameLst>
                                          <p:attrName>ppt_w</p:attrName>
                                        </p:attrNameLst>
                                      </p:cBhvr>
                                      <p:tavLst>
                                        <p:tav tm="0">
                                          <p:val>
                                            <p:fltVal val="0"/>
                                          </p:val>
                                        </p:tav>
                                        <p:tav tm="100000">
                                          <p:val>
                                            <p:strVal val="#ppt_w"/>
                                          </p:val>
                                        </p:tav>
                                      </p:tavLst>
                                    </p:anim>
                                    <p:anim calcmode="lin" valueType="num">
                                      <p:cBhvr>
                                        <p:cTn id="76" dur="500" fill="hold"/>
                                        <p:tgtEl>
                                          <p:spTgt spid="9">
                                            <p:txEl>
                                              <p:pRg st="9" end="9"/>
                                            </p:txEl>
                                          </p:spTgt>
                                        </p:tgtEl>
                                        <p:attrNameLst>
                                          <p:attrName>ppt_h</p:attrName>
                                        </p:attrNameLst>
                                      </p:cBhvr>
                                      <p:tavLst>
                                        <p:tav tm="0">
                                          <p:val>
                                            <p:fltVal val="0"/>
                                          </p:val>
                                        </p:tav>
                                        <p:tav tm="100000">
                                          <p:val>
                                            <p:strVal val="#ppt_h"/>
                                          </p:val>
                                        </p:tav>
                                      </p:tavLst>
                                    </p:anim>
                                    <p:animEffect transition="in" filter="fade">
                                      <p:cBhvr>
                                        <p:cTn id="77" dur="500"/>
                                        <p:tgtEl>
                                          <p:spTgt spid="9">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9">
                                            <p:txEl>
                                              <p:pRg st="10" end="10"/>
                                            </p:txEl>
                                          </p:spTgt>
                                        </p:tgtEl>
                                        <p:attrNameLst>
                                          <p:attrName>style.visibility</p:attrName>
                                        </p:attrNameLst>
                                      </p:cBhvr>
                                      <p:to>
                                        <p:strVal val="visible"/>
                                      </p:to>
                                    </p:set>
                                    <p:anim calcmode="lin" valueType="num">
                                      <p:cBhvr>
                                        <p:cTn id="82" dur="5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83" dur="500" fill="hold"/>
                                        <p:tgtEl>
                                          <p:spTgt spid="9">
                                            <p:txEl>
                                              <p:pRg st="10" end="10"/>
                                            </p:txEl>
                                          </p:spTgt>
                                        </p:tgtEl>
                                        <p:attrNameLst>
                                          <p:attrName>ppt_h</p:attrName>
                                        </p:attrNameLst>
                                      </p:cBhvr>
                                      <p:tavLst>
                                        <p:tav tm="0">
                                          <p:val>
                                            <p:fltVal val="0"/>
                                          </p:val>
                                        </p:tav>
                                        <p:tav tm="100000">
                                          <p:val>
                                            <p:strVal val="#ppt_h"/>
                                          </p:val>
                                        </p:tav>
                                      </p:tavLst>
                                    </p:anim>
                                    <p:animEffect transition="in" filter="fade">
                                      <p:cBhvr>
                                        <p:cTn id="84"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66B8F2-BA78-40EB-16D3-158447410676}"/>
              </a:ext>
            </a:extLst>
          </p:cNvPr>
          <p:cNvSpPr>
            <a:spLocks noGrp="1"/>
          </p:cNvSpPr>
          <p:nvPr>
            <p:ph idx="1"/>
          </p:nvPr>
        </p:nvSpPr>
        <p:spPr>
          <a:xfrm>
            <a:off x="812800" y="965199"/>
            <a:ext cx="11125199" cy="5494589"/>
          </a:xfrm>
        </p:spPr>
        <p:txBody>
          <a:bodyPr/>
          <a:lstStyle/>
          <a:p>
            <a:r>
              <a:rPr lang="en-US" sz="3200" b="1" dirty="0">
                <a:solidFill>
                  <a:srgbClr val="00838B"/>
                </a:solidFill>
              </a:rPr>
              <a:t>Objectives:</a:t>
            </a:r>
          </a:p>
          <a:p>
            <a:pPr>
              <a:buFont typeface="Arial" panose="020B0604020202020204" pitchFamily="34" charset="0"/>
              <a:buChar char="•"/>
            </a:pPr>
            <a:r>
              <a:rPr lang="en-US" sz="2400" dirty="0"/>
              <a:t>Identify clinical presentation and risks associated with xylazine exposure in humans</a:t>
            </a:r>
          </a:p>
          <a:p>
            <a:pPr>
              <a:buFont typeface="Arial" panose="020B0604020202020204" pitchFamily="34" charset="0"/>
              <a:buChar char="•"/>
            </a:pPr>
            <a:r>
              <a:rPr lang="en-US" sz="2400" dirty="0"/>
              <a:t>Assess the emerging threat that xylazine poses to the illicit drug supply</a:t>
            </a:r>
          </a:p>
          <a:p>
            <a:pPr>
              <a:buFont typeface="Arial" panose="020B0604020202020204" pitchFamily="34" charset="0"/>
              <a:buChar char="•"/>
            </a:pPr>
            <a:r>
              <a:rPr lang="en-US" sz="2400" dirty="0">
                <a:solidFill>
                  <a:schemeClr val="tx1"/>
                </a:solidFill>
              </a:rPr>
              <a:t>Recognize the need to incorporate withdrawal management and SUD treatment strategies that are unique to xylazine</a:t>
            </a:r>
          </a:p>
          <a:p>
            <a:pPr>
              <a:buFont typeface="Arial" panose="020B0604020202020204" pitchFamily="34" charset="0"/>
              <a:buChar char="•"/>
            </a:pPr>
            <a:r>
              <a:rPr lang="en-US" sz="2400" dirty="0">
                <a:solidFill>
                  <a:schemeClr val="tx1"/>
                </a:solidFill>
              </a:rPr>
              <a:t>Identify important modifications to incorporate in overdose response steps </a:t>
            </a:r>
          </a:p>
          <a:p>
            <a:pPr>
              <a:buFont typeface="Arial" panose="020B0604020202020204" pitchFamily="34" charset="0"/>
              <a:buChar char="•"/>
            </a:pPr>
            <a:r>
              <a:rPr lang="en-US" sz="2400" dirty="0"/>
              <a:t>Review state and national action steps being implemented to respond to the xylazine crisis</a:t>
            </a:r>
          </a:p>
        </p:txBody>
      </p:sp>
      <p:sp>
        <p:nvSpPr>
          <p:cNvPr id="2" name="Date Placeholder 1">
            <a:extLst>
              <a:ext uri="{FF2B5EF4-FFF2-40B4-BE49-F238E27FC236}">
                <a16:creationId xmlns:a16="http://schemas.microsoft.com/office/drawing/2014/main" id="{6B4FC43D-DB1B-A607-EB5A-E64B9932E284}"/>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3" name="Slide Number Placeholder 2">
            <a:extLst>
              <a:ext uri="{FF2B5EF4-FFF2-40B4-BE49-F238E27FC236}">
                <a16:creationId xmlns:a16="http://schemas.microsoft.com/office/drawing/2014/main" id="{37F8BE05-A896-97AD-A3CB-C90F67540D01}"/>
              </a:ext>
            </a:extLst>
          </p:cNvPr>
          <p:cNvSpPr>
            <a:spLocks noGrp="1"/>
          </p:cNvSpPr>
          <p:nvPr>
            <p:ph type="sldNum" sz="quarter" idx="4"/>
          </p:nvPr>
        </p:nvSpPr>
        <p:spPr/>
        <p:txBody>
          <a:bodyPr/>
          <a:lstStyle/>
          <a:p>
            <a:fld id="{A339896C-E2EF-470F-BA91-85D676E592B3}" type="slidenum">
              <a:rPr lang="en-US" smtClean="0"/>
              <a:t>2</a:t>
            </a:fld>
            <a:endParaRPr lang="en-US"/>
          </a:p>
        </p:txBody>
      </p:sp>
    </p:spTree>
    <p:extLst>
      <p:ext uri="{BB962C8B-B14F-4D97-AF65-F5344CB8AC3E}">
        <p14:creationId xmlns:p14="http://schemas.microsoft.com/office/powerpoint/2010/main" val="2073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59CE149-47DB-A90B-57E5-FA3C9AD4DC3E}"/>
              </a:ext>
            </a:extLst>
          </p:cNvPr>
          <p:cNvSpPr>
            <a:spLocks noGrp="1"/>
          </p:cNvSpPr>
          <p:nvPr>
            <p:ph idx="1"/>
          </p:nvPr>
        </p:nvSpPr>
        <p:spPr>
          <a:xfrm>
            <a:off x="416560" y="1465841"/>
            <a:ext cx="11480800" cy="4386319"/>
          </a:xfrm>
        </p:spPr>
        <p:txBody>
          <a:bodyPr/>
          <a:lstStyle/>
          <a:p>
            <a:pPr marL="457200" indent="-457200">
              <a:buFont typeface="+mj-lt"/>
              <a:buAutoNum type="arabicPeriod" startAt="2"/>
            </a:pPr>
            <a:r>
              <a:rPr lang="en-US" sz="3000" b="1" dirty="0">
                <a:solidFill>
                  <a:srgbClr val="00838B"/>
                </a:solidFill>
              </a:rPr>
              <a:t>Skin Ulcers:</a:t>
            </a:r>
          </a:p>
          <a:p>
            <a:pPr marL="475488" lvl="2" indent="0">
              <a:buNone/>
            </a:pPr>
            <a:r>
              <a:rPr lang="en-US" sz="2000" dirty="0">
                <a:solidFill>
                  <a:schemeClr val="tx1"/>
                </a:solidFill>
              </a:rPr>
              <a:t>Ulcers are not systemic therefore; they don’t affect blood stream. They are thought to be caused by lack of oxygen to the skin and are often associated with necrosis (dead/black skin). </a:t>
            </a:r>
          </a:p>
          <a:p>
            <a:pPr marL="818388" lvl="2" indent="-342900">
              <a:buFont typeface="Arial" panose="020B0604020202020204" pitchFamily="34" charset="0"/>
              <a:buChar char="•"/>
            </a:pPr>
            <a:r>
              <a:rPr lang="en-US" sz="2000" dirty="0">
                <a:solidFill>
                  <a:schemeClr val="tx1"/>
                </a:solidFill>
              </a:rPr>
              <a:t>First appear as a small purple spot but can grow/worsen rapidly. </a:t>
            </a:r>
          </a:p>
          <a:p>
            <a:pPr marL="818388" lvl="2" indent="-342900">
              <a:buFont typeface="Arial" panose="020B0604020202020204" pitchFamily="34" charset="0"/>
              <a:buChar char="•"/>
            </a:pPr>
            <a:r>
              <a:rPr lang="en-US" sz="2000" dirty="0">
                <a:solidFill>
                  <a:schemeClr val="tx1"/>
                </a:solidFill>
              </a:rPr>
              <a:t>Can occur in both persons who inject as well as those who do not.</a:t>
            </a:r>
          </a:p>
          <a:p>
            <a:pPr marL="818388" lvl="2" indent="-342900">
              <a:buFont typeface="Arial" panose="020B0604020202020204" pitchFamily="34" charset="0"/>
              <a:buChar char="•"/>
            </a:pPr>
            <a:r>
              <a:rPr lang="en-US" sz="2000" dirty="0">
                <a:solidFill>
                  <a:schemeClr val="tx1"/>
                </a:solidFill>
              </a:rPr>
              <a:t>For PWIDs, the wounds can occur at the injection site or in places where the person has never injected.</a:t>
            </a:r>
          </a:p>
          <a:p>
            <a:pPr marL="818388" lvl="2" indent="-342900">
              <a:buFont typeface="Arial" panose="020B0604020202020204" pitchFamily="34" charset="0"/>
              <a:buChar char="•"/>
            </a:pPr>
            <a:r>
              <a:rPr lang="en-US" sz="2000" dirty="0">
                <a:solidFill>
                  <a:schemeClr val="tx1"/>
                </a:solidFill>
              </a:rPr>
              <a:t>These wounds can be very painful</a:t>
            </a:r>
          </a:p>
          <a:p>
            <a:pPr marL="818388" lvl="2" indent="-342900">
              <a:buFont typeface="Arial" panose="020B0604020202020204" pitchFamily="34" charset="0"/>
              <a:buChar char="•"/>
            </a:pPr>
            <a:r>
              <a:rPr lang="en-US" sz="2000" dirty="0">
                <a:solidFill>
                  <a:schemeClr val="tx1"/>
                </a:solidFill>
              </a:rPr>
              <a:t>Some PWID inject at site of ulcer to alleviate pain, contributing to worsening of the necrosis and decreased wound healing.</a:t>
            </a:r>
          </a:p>
          <a:p>
            <a:pPr marL="818388" lvl="2" indent="-342900">
              <a:buFont typeface="Arial" panose="020B0604020202020204" pitchFamily="34" charset="0"/>
              <a:buChar char="•"/>
            </a:pPr>
            <a:r>
              <a:rPr lang="en-US" sz="2000" dirty="0">
                <a:solidFill>
                  <a:schemeClr val="tx1"/>
                </a:solidFill>
              </a:rPr>
              <a:t>If appropriately treated early to prevent serious outcomes, serious wounds can be avoided! </a:t>
            </a:r>
            <a:r>
              <a:rPr lang="en-US" sz="2000" i="1" dirty="0">
                <a:solidFill>
                  <a:schemeClr val="tx1"/>
                </a:solidFill>
              </a:rPr>
              <a:t>(wound care discussed in detail in later slide)</a:t>
            </a:r>
          </a:p>
          <a:p>
            <a:pPr marL="841248" lvl="4" indent="0">
              <a:buNone/>
            </a:pPr>
            <a:r>
              <a:rPr lang="en-US" sz="2400" b="1" dirty="0">
                <a:solidFill>
                  <a:srgbClr val="00838B"/>
                </a:solidFill>
              </a:rPr>
              <a:t>		</a:t>
            </a:r>
          </a:p>
        </p:txBody>
      </p:sp>
      <p:sp>
        <p:nvSpPr>
          <p:cNvPr id="2" name="Date Placeholder 1"/>
          <p:cNvSpPr>
            <a:spLocks noGrp="1"/>
          </p:cNvSpPr>
          <p:nvPr>
            <p:ph type="dt" sz="half" idx="2"/>
          </p:nvPr>
        </p:nvSpPr>
        <p:spPr/>
        <p:txBody>
          <a:bodyPr/>
          <a:lstStyle/>
          <a:p>
            <a:fld id="{DB44F992-2E8B-439E-9639-C49EC543EE28}" type="datetime1">
              <a:rPr lang="en-US" smtClean="0"/>
              <a:t>11/6/2023</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20</a:t>
            </a:fld>
            <a:endParaRPr lang="en-US"/>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3600" b="1" dirty="0">
              <a:solidFill>
                <a:srgbClr val="00838B"/>
              </a:solidFill>
              <a:latin typeface="+mn-lt"/>
            </a:endParaRPr>
          </a:p>
        </p:txBody>
      </p:sp>
      <p:sp>
        <p:nvSpPr>
          <p:cNvPr id="5" name="Text Placeholder 4"/>
          <p:cNvSpPr txBox="1">
            <a:spLocks/>
          </p:cNvSpPr>
          <p:nvPr/>
        </p:nvSpPr>
        <p:spPr>
          <a:xfrm>
            <a:off x="564382" y="1577603"/>
            <a:ext cx="11063235" cy="471263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a:off x="1181100" y="148114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9F344AC-E1DC-1EB9-AD69-7DF73D7D8429}"/>
              </a:ext>
            </a:extLst>
          </p:cNvPr>
          <p:cNvSpPr txBox="1"/>
          <p:nvPr/>
        </p:nvSpPr>
        <p:spPr>
          <a:xfrm>
            <a:off x="1079500" y="799905"/>
            <a:ext cx="9246742" cy="584775"/>
          </a:xfrm>
          <a:prstGeom prst="rect">
            <a:avLst/>
          </a:prstGeom>
          <a:noFill/>
        </p:spPr>
        <p:txBody>
          <a:bodyPr wrap="square" rtlCol="0">
            <a:spAutoFit/>
          </a:bodyPr>
          <a:lstStyle/>
          <a:p>
            <a:pPr algn="ctr"/>
            <a:r>
              <a:rPr lang="en-US" sz="3200" b="1" dirty="0">
                <a:solidFill>
                  <a:srgbClr val="00838B"/>
                </a:solidFill>
              </a:rPr>
              <a:t>Risks Associated with Xylazine Use</a:t>
            </a:r>
          </a:p>
        </p:txBody>
      </p:sp>
    </p:spTree>
    <p:extLst>
      <p:ext uri="{BB962C8B-B14F-4D97-AF65-F5344CB8AC3E}">
        <p14:creationId xmlns:p14="http://schemas.microsoft.com/office/powerpoint/2010/main" val="104707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p:cTn id="35"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 calcmode="lin" valueType="num">
                                      <p:cBhvr>
                                        <p:cTn id="42"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p:cTn id="49"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 calcmode="lin" valueType="num">
                                      <p:cBhvr>
                                        <p:cTn id="5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
                                            <p:txEl>
                                              <p:pRg st="7" end="7"/>
                                            </p:tx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p:cTn id="61"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59CE149-47DB-A90B-57E5-FA3C9AD4DC3E}"/>
              </a:ext>
            </a:extLst>
          </p:cNvPr>
          <p:cNvSpPr>
            <a:spLocks noGrp="1"/>
          </p:cNvSpPr>
          <p:nvPr>
            <p:ph idx="1"/>
          </p:nvPr>
        </p:nvSpPr>
        <p:spPr>
          <a:xfrm>
            <a:off x="426720" y="1650692"/>
            <a:ext cx="11348720" cy="3256588"/>
          </a:xfrm>
        </p:spPr>
        <p:txBody>
          <a:bodyPr/>
          <a:lstStyle/>
          <a:p>
            <a:pPr marL="1298448" lvl="4" indent="-457200">
              <a:buFont typeface="+mj-lt"/>
              <a:buAutoNum type="arabicPeriod" startAt="3"/>
            </a:pPr>
            <a:r>
              <a:rPr lang="en-US" sz="2800" b="1" dirty="0">
                <a:solidFill>
                  <a:srgbClr val="00838B"/>
                </a:solidFill>
              </a:rPr>
              <a:t>Hypoglycemia:</a:t>
            </a:r>
          </a:p>
          <a:p>
            <a:pPr marL="1408560" lvl="7" indent="0">
              <a:buNone/>
            </a:pPr>
            <a:r>
              <a:rPr lang="en-US" sz="2400" dirty="0">
                <a:solidFill>
                  <a:schemeClr val="tx1"/>
                </a:solidFill>
              </a:rPr>
              <a:t>Blood sugar drops immediately after use but rebounds quickly after the drug wears off. This sharp drop off however can be a big concern for persons living with diabetes mellitus.</a:t>
            </a:r>
          </a:p>
          <a:p>
            <a:pPr marL="1208560" lvl="6" indent="0">
              <a:buNone/>
            </a:pPr>
            <a:endParaRPr lang="en-US" sz="2000" dirty="0">
              <a:solidFill>
                <a:schemeClr val="tx1"/>
              </a:solidFill>
            </a:endParaRPr>
          </a:p>
          <a:p>
            <a:pPr marL="1298448" lvl="4" indent="-457200">
              <a:buFont typeface="+mj-lt"/>
              <a:buAutoNum type="arabicPeriod" startAt="3"/>
            </a:pPr>
            <a:r>
              <a:rPr lang="en-US" sz="2800" b="1" dirty="0">
                <a:solidFill>
                  <a:srgbClr val="00838B"/>
                </a:solidFill>
              </a:rPr>
              <a:t>Anemia:</a:t>
            </a:r>
          </a:p>
          <a:p>
            <a:pPr marL="1408560" lvl="7" indent="0">
              <a:buNone/>
            </a:pPr>
            <a:r>
              <a:rPr lang="en-US" sz="2400" dirty="0">
                <a:solidFill>
                  <a:schemeClr val="tx1"/>
                </a:solidFill>
              </a:rPr>
              <a:t>Reports of severe anemia from PWID include weakness, confusion, fatigue and feeling cold</a:t>
            </a:r>
          </a:p>
          <a:p>
            <a:pPr marL="1408560" lvl="7" indent="0">
              <a:buNone/>
            </a:pPr>
            <a:endParaRPr lang="en-US" sz="2000" dirty="0">
              <a:solidFill>
                <a:schemeClr val="tx1"/>
              </a:solidFill>
            </a:endParaRPr>
          </a:p>
          <a:p>
            <a:pPr marL="841248" lvl="4" indent="0">
              <a:buNone/>
            </a:pPr>
            <a:r>
              <a:rPr lang="en-US" sz="2400" dirty="0">
                <a:solidFill>
                  <a:srgbClr val="00838B"/>
                </a:solidFill>
              </a:rPr>
              <a:t>	       </a:t>
            </a:r>
            <a:r>
              <a:rPr lang="en-US" sz="2400" b="1" dirty="0">
                <a:solidFill>
                  <a:srgbClr val="00838B"/>
                </a:solidFill>
              </a:rPr>
              <a:t>		</a:t>
            </a:r>
          </a:p>
        </p:txBody>
      </p:sp>
      <p:sp>
        <p:nvSpPr>
          <p:cNvPr id="2" name="Date Placeholder 1"/>
          <p:cNvSpPr>
            <a:spLocks noGrp="1"/>
          </p:cNvSpPr>
          <p:nvPr>
            <p:ph type="dt" sz="half" idx="2"/>
          </p:nvPr>
        </p:nvSpPr>
        <p:spPr/>
        <p:txBody>
          <a:bodyPr/>
          <a:lstStyle/>
          <a:p>
            <a:fld id="{DB44F992-2E8B-439E-9639-C49EC543EE28}" type="datetime1">
              <a:rPr lang="en-US" smtClean="0"/>
              <a:t>11/6/2023</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21</a:t>
            </a:fld>
            <a:endParaRPr lang="en-US"/>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3600" b="1" dirty="0">
              <a:solidFill>
                <a:srgbClr val="00838B"/>
              </a:solidFill>
              <a:latin typeface="+mn-lt"/>
            </a:endParaRPr>
          </a:p>
        </p:txBody>
      </p:sp>
      <p:sp>
        <p:nvSpPr>
          <p:cNvPr id="5" name="Text Placeholder 4"/>
          <p:cNvSpPr txBox="1">
            <a:spLocks/>
          </p:cNvSpPr>
          <p:nvPr/>
        </p:nvSpPr>
        <p:spPr>
          <a:xfrm>
            <a:off x="564382" y="1577603"/>
            <a:ext cx="11063235" cy="471263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048" lvl="2" indent="0">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a:off x="1181100" y="148114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9F344AC-E1DC-1EB9-AD69-7DF73D7D8429}"/>
              </a:ext>
            </a:extLst>
          </p:cNvPr>
          <p:cNvSpPr txBox="1"/>
          <p:nvPr/>
        </p:nvSpPr>
        <p:spPr>
          <a:xfrm>
            <a:off x="1079500" y="799905"/>
            <a:ext cx="9246742" cy="584775"/>
          </a:xfrm>
          <a:prstGeom prst="rect">
            <a:avLst/>
          </a:prstGeom>
          <a:noFill/>
        </p:spPr>
        <p:txBody>
          <a:bodyPr wrap="square" rtlCol="0">
            <a:spAutoFit/>
          </a:bodyPr>
          <a:lstStyle/>
          <a:p>
            <a:pPr algn="ctr"/>
            <a:r>
              <a:rPr lang="en-US" sz="3200" b="1" dirty="0">
                <a:solidFill>
                  <a:srgbClr val="00838B"/>
                </a:solidFill>
              </a:rPr>
              <a:t>Risks Associated with Xylazine Use</a:t>
            </a:r>
          </a:p>
        </p:txBody>
      </p:sp>
    </p:spTree>
    <p:extLst>
      <p:ext uri="{BB962C8B-B14F-4D97-AF65-F5344CB8AC3E}">
        <p14:creationId xmlns:p14="http://schemas.microsoft.com/office/powerpoint/2010/main" val="99361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97918D-0073-197F-B790-99D5F714D321}"/>
              </a:ext>
            </a:extLst>
          </p:cNvPr>
          <p:cNvSpPr>
            <a:spLocks noGrp="1"/>
          </p:cNvSpPr>
          <p:nvPr>
            <p:ph idx="1"/>
          </p:nvPr>
        </p:nvSpPr>
        <p:spPr/>
        <p:txBody>
          <a:bodyPr/>
          <a:lstStyle/>
          <a:p>
            <a:pPr algn="ctr"/>
            <a:r>
              <a:rPr lang="en-US" sz="4000" b="1" dirty="0">
                <a:solidFill>
                  <a:srgbClr val="00838B"/>
                </a:solidFill>
              </a:rPr>
              <a:t>Warning: Graphic images on next slide</a:t>
            </a:r>
          </a:p>
          <a:p>
            <a:endParaRPr lang="en-US" dirty="0"/>
          </a:p>
        </p:txBody>
      </p:sp>
      <p:sp>
        <p:nvSpPr>
          <p:cNvPr id="3" name="Date Placeholder 2">
            <a:extLst>
              <a:ext uri="{FF2B5EF4-FFF2-40B4-BE49-F238E27FC236}">
                <a16:creationId xmlns:a16="http://schemas.microsoft.com/office/drawing/2014/main" id="{D4AAD2D7-513E-E602-A0A3-0ED0E363FF10}"/>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6D4D6702-E270-8CD4-EE92-844A209422CE}"/>
              </a:ext>
            </a:extLst>
          </p:cNvPr>
          <p:cNvSpPr>
            <a:spLocks noGrp="1"/>
          </p:cNvSpPr>
          <p:nvPr>
            <p:ph type="sldNum" sz="quarter" idx="4"/>
          </p:nvPr>
        </p:nvSpPr>
        <p:spPr/>
        <p:txBody>
          <a:bodyPr/>
          <a:lstStyle/>
          <a:p>
            <a:fld id="{A339896C-E2EF-470F-BA91-85D676E592B3}" type="slidenum">
              <a:rPr lang="en-US" smtClean="0"/>
              <a:t>22</a:t>
            </a:fld>
            <a:endParaRPr lang="en-US"/>
          </a:p>
        </p:txBody>
      </p:sp>
    </p:spTree>
    <p:extLst>
      <p:ext uri="{BB962C8B-B14F-4D97-AF65-F5344CB8AC3E}">
        <p14:creationId xmlns:p14="http://schemas.microsoft.com/office/powerpoint/2010/main" val="233515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543F904-1FF8-A086-005A-76E6D2D509AB}"/>
              </a:ext>
            </a:extLst>
          </p:cNvPr>
          <p:cNvPicPr>
            <a:picLocks noGrp="1" noChangeAspect="1"/>
          </p:cNvPicPr>
          <p:nvPr>
            <p:ph idx="1"/>
          </p:nvPr>
        </p:nvPicPr>
        <p:blipFill>
          <a:blip r:embed="rId3"/>
          <a:stretch>
            <a:fillRect/>
          </a:stretch>
        </p:blipFill>
        <p:spPr>
          <a:xfrm>
            <a:off x="5460827" y="1932939"/>
            <a:ext cx="3741935" cy="2817177"/>
          </a:xfrm>
        </p:spPr>
      </p:pic>
      <p:sp>
        <p:nvSpPr>
          <p:cNvPr id="3" name="Date Placeholder 2">
            <a:extLst>
              <a:ext uri="{FF2B5EF4-FFF2-40B4-BE49-F238E27FC236}">
                <a16:creationId xmlns:a16="http://schemas.microsoft.com/office/drawing/2014/main" id="{6E4F11DF-1009-58DD-7F70-49CD292F3D5F}"/>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0B279A83-C315-5684-30E1-00983885C2AB}"/>
              </a:ext>
            </a:extLst>
          </p:cNvPr>
          <p:cNvSpPr>
            <a:spLocks noGrp="1"/>
          </p:cNvSpPr>
          <p:nvPr>
            <p:ph type="sldNum" sz="quarter" idx="4"/>
          </p:nvPr>
        </p:nvSpPr>
        <p:spPr/>
        <p:txBody>
          <a:bodyPr/>
          <a:lstStyle/>
          <a:p>
            <a:fld id="{A339896C-E2EF-470F-BA91-85D676E592B3}" type="slidenum">
              <a:rPr lang="en-US" smtClean="0"/>
              <a:t>23</a:t>
            </a:fld>
            <a:endParaRPr lang="en-US"/>
          </a:p>
        </p:txBody>
      </p:sp>
      <p:pic>
        <p:nvPicPr>
          <p:cNvPr id="8" name="Picture 7">
            <a:extLst>
              <a:ext uri="{FF2B5EF4-FFF2-40B4-BE49-F238E27FC236}">
                <a16:creationId xmlns:a16="http://schemas.microsoft.com/office/drawing/2014/main" id="{3AA07682-BD2D-74EF-9B65-26DF5EBA584E}"/>
              </a:ext>
            </a:extLst>
          </p:cNvPr>
          <p:cNvPicPr>
            <a:picLocks noChangeAspect="1"/>
          </p:cNvPicPr>
          <p:nvPr/>
        </p:nvPicPr>
        <p:blipFill>
          <a:blip r:embed="rId4"/>
          <a:stretch>
            <a:fillRect/>
          </a:stretch>
        </p:blipFill>
        <p:spPr>
          <a:xfrm>
            <a:off x="9558362" y="1420970"/>
            <a:ext cx="2219276" cy="4640898"/>
          </a:xfrm>
          <a:prstGeom prst="rect">
            <a:avLst/>
          </a:prstGeom>
        </p:spPr>
      </p:pic>
      <p:pic>
        <p:nvPicPr>
          <p:cNvPr id="10" name="Picture 9">
            <a:extLst>
              <a:ext uri="{FF2B5EF4-FFF2-40B4-BE49-F238E27FC236}">
                <a16:creationId xmlns:a16="http://schemas.microsoft.com/office/drawing/2014/main" id="{8DE2F1FB-BF76-5DF4-2FF7-B11143C2BE22}"/>
              </a:ext>
            </a:extLst>
          </p:cNvPr>
          <p:cNvPicPr>
            <a:picLocks noChangeAspect="1"/>
          </p:cNvPicPr>
          <p:nvPr/>
        </p:nvPicPr>
        <p:blipFill>
          <a:blip r:embed="rId5"/>
          <a:stretch>
            <a:fillRect/>
          </a:stretch>
        </p:blipFill>
        <p:spPr>
          <a:xfrm>
            <a:off x="211162" y="924242"/>
            <a:ext cx="5034568" cy="2817177"/>
          </a:xfrm>
          <a:prstGeom prst="rect">
            <a:avLst/>
          </a:prstGeom>
        </p:spPr>
      </p:pic>
    </p:spTree>
    <p:extLst>
      <p:ext uri="{BB962C8B-B14F-4D97-AF65-F5344CB8AC3E}">
        <p14:creationId xmlns:p14="http://schemas.microsoft.com/office/powerpoint/2010/main" val="262549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D16382-C3F9-C97F-8EE5-AF75C8E19182}"/>
              </a:ext>
            </a:extLst>
          </p:cNvPr>
          <p:cNvSpPr>
            <a:spLocks noGrp="1"/>
          </p:cNvSpPr>
          <p:nvPr>
            <p:ph idx="1"/>
          </p:nvPr>
        </p:nvSpPr>
        <p:spPr>
          <a:xfrm>
            <a:off x="326571" y="1443831"/>
            <a:ext cx="11691258" cy="5015958"/>
          </a:xfrm>
        </p:spPr>
        <p:txBody>
          <a:bodyPr/>
          <a:lstStyle/>
          <a:p>
            <a:pPr marL="0" indent="0">
              <a:buNone/>
            </a:pPr>
            <a:r>
              <a:rPr lang="en-US" sz="2000" b="1" dirty="0">
                <a:solidFill>
                  <a:srgbClr val="00838B"/>
                </a:solidFill>
              </a:rPr>
              <a:t>Wash wounds</a:t>
            </a:r>
            <a:r>
              <a:rPr lang="en-US" sz="2000" b="1" dirty="0">
                <a:solidFill>
                  <a:schemeClr val="tx1"/>
                </a:solidFill>
              </a:rPr>
              <a:t>: </a:t>
            </a:r>
            <a:r>
              <a:rPr lang="en-US" sz="2000" dirty="0">
                <a:solidFill>
                  <a:schemeClr val="tx1"/>
                </a:solidFill>
              </a:rPr>
              <a:t>soap and water works. Use one that makes lather. Do not use alcohol, peroxide or bleach!</a:t>
            </a:r>
          </a:p>
          <a:p>
            <a:pPr marL="0" indent="0">
              <a:buNone/>
            </a:pPr>
            <a:r>
              <a:rPr lang="en-US" sz="2000" b="1" dirty="0">
                <a:solidFill>
                  <a:srgbClr val="00838B"/>
                </a:solidFill>
              </a:rPr>
              <a:t>Debridement:</a:t>
            </a:r>
            <a:r>
              <a:rPr lang="en-US" sz="2000" dirty="0">
                <a:solidFill>
                  <a:schemeClr val="tx1"/>
                </a:solidFill>
              </a:rPr>
              <a:t> Getting off black necrotic tissue from the wounds. </a:t>
            </a:r>
            <a:r>
              <a:rPr lang="en-US" dirty="0">
                <a:solidFill>
                  <a:schemeClr val="tx1"/>
                </a:solidFill>
              </a:rPr>
              <a:t>This may require soaking gauze in </a:t>
            </a:r>
            <a:r>
              <a:rPr lang="en-US" dirty="0" err="1">
                <a:solidFill>
                  <a:schemeClr val="tx1"/>
                </a:solidFill>
              </a:rPr>
              <a:t>Vashe</a:t>
            </a:r>
            <a:r>
              <a:rPr lang="en-US" dirty="0">
                <a:solidFill>
                  <a:schemeClr val="tx1"/>
                </a:solidFill>
              </a:rPr>
              <a:t> Solution and placing on open wounds to soak. If not practical, Santyl ointment</a:t>
            </a:r>
            <a:r>
              <a:rPr lang="en-US" sz="2000" dirty="0">
                <a:solidFill>
                  <a:schemeClr val="tx1"/>
                </a:solidFill>
              </a:rPr>
              <a:t> can be used but this is more expensive.</a:t>
            </a:r>
          </a:p>
          <a:p>
            <a:pPr marL="0" indent="0">
              <a:buNone/>
            </a:pPr>
            <a:r>
              <a:rPr lang="en-US" b="1" dirty="0">
                <a:solidFill>
                  <a:srgbClr val="00838B"/>
                </a:solidFill>
              </a:rPr>
              <a:t>Keep wound beds moist and protected (including protected from heat/cold): </a:t>
            </a:r>
            <a:r>
              <a:rPr lang="en-US" dirty="0">
                <a:solidFill>
                  <a:schemeClr val="tx1"/>
                </a:solidFill>
              </a:rPr>
              <a:t>use products that promote moisture and have antibacterial qualities such as Medihoney gel or hydrogel or petroleum-impregnated gauze (ex. Xeroform)</a:t>
            </a:r>
          </a:p>
          <a:p>
            <a:pPr marL="0" indent="0">
              <a:buNone/>
            </a:pPr>
            <a:r>
              <a:rPr lang="en-US" sz="2000" b="1" dirty="0">
                <a:solidFill>
                  <a:srgbClr val="00838B"/>
                </a:solidFill>
              </a:rPr>
              <a:t>Protect surrounding skin</a:t>
            </a:r>
            <a:r>
              <a:rPr lang="en-US" sz="2000" b="1" dirty="0">
                <a:solidFill>
                  <a:schemeClr val="tx1"/>
                </a:solidFill>
              </a:rPr>
              <a:t>: </a:t>
            </a:r>
            <a:r>
              <a:rPr lang="en-US" sz="2000" dirty="0">
                <a:solidFill>
                  <a:schemeClr val="tx1"/>
                </a:solidFill>
              </a:rPr>
              <a:t>keep moisturized and make sure skin is closed </a:t>
            </a:r>
            <a:r>
              <a:rPr lang="en-US" dirty="0">
                <a:solidFill>
                  <a:schemeClr val="tx1"/>
                </a:solidFill>
              </a:rPr>
              <a:t>around wound</a:t>
            </a:r>
          </a:p>
          <a:p>
            <a:pPr marL="0" indent="0">
              <a:buNone/>
            </a:pPr>
            <a:r>
              <a:rPr lang="en-US" b="1" dirty="0">
                <a:solidFill>
                  <a:srgbClr val="00838B"/>
                </a:solidFill>
              </a:rPr>
              <a:t>Cover whole area to keep in moisture and keep out dirt and bacteria: </a:t>
            </a:r>
            <a:r>
              <a:rPr lang="en-US" dirty="0">
                <a:solidFill>
                  <a:schemeClr val="tx1"/>
                </a:solidFill>
              </a:rPr>
              <a:t>Silicone foam dressing like Mepilex or nonadherent dressings and then ideally cover with an ace bandage. Some folks use abdominal pads, cut into size needed.</a:t>
            </a:r>
            <a:endParaRPr lang="en-US" sz="2000" b="1" dirty="0">
              <a:solidFill>
                <a:schemeClr val="tx1"/>
              </a:solidFill>
            </a:endParaRPr>
          </a:p>
          <a:p>
            <a:pPr marL="0" indent="0">
              <a:buNone/>
            </a:pPr>
            <a:endParaRPr lang="en-US" i="1" dirty="0">
              <a:solidFill>
                <a:schemeClr val="tx1"/>
              </a:solidFill>
            </a:endParaRPr>
          </a:p>
          <a:p>
            <a:endParaRPr lang="en-US" b="1" dirty="0">
              <a:solidFill>
                <a:srgbClr val="00838B"/>
              </a:solidFill>
            </a:endParaRPr>
          </a:p>
          <a:p>
            <a:endParaRPr lang="en-US" sz="2000" b="1" dirty="0">
              <a:solidFill>
                <a:srgbClr val="00838B"/>
              </a:solidFill>
            </a:endParaRPr>
          </a:p>
          <a:p>
            <a:endParaRPr lang="en-US" dirty="0"/>
          </a:p>
        </p:txBody>
      </p:sp>
      <p:sp>
        <p:nvSpPr>
          <p:cNvPr id="3" name="Date Placeholder 2">
            <a:extLst>
              <a:ext uri="{FF2B5EF4-FFF2-40B4-BE49-F238E27FC236}">
                <a16:creationId xmlns:a16="http://schemas.microsoft.com/office/drawing/2014/main" id="{7392EF33-A057-EC7F-04D2-D58924593D4C}"/>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6A7A0920-3429-ABD8-A562-8DAF1E3087C4}"/>
              </a:ext>
            </a:extLst>
          </p:cNvPr>
          <p:cNvSpPr>
            <a:spLocks noGrp="1"/>
          </p:cNvSpPr>
          <p:nvPr>
            <p:ph type="sldNum" sz="quarter" idx="4"/>
          </p:nvPr>
        </p:nvSpPr>
        <p:spPr/>
        <p:txBody>
          <a:bodyPr/>
          <a:lstStyle/>
          <a:p>
            <a:fld id="{A339896C-E2EF-470F-BA91-85D676E592B3}" type="slidenum">
              <a:rPr lang="en-US" smtClean="0"/>
              <a:t>24</a:t>
            </a:fld>
            <a:endParaRPr lang="en-US"/>
          </a:p>
        </p:txBody>
      </p:sp>
      <p:sp>
        <p:nvSpPr>
          <p:cNvPr id="5" name="TextBox 4">
            <a:extLst>
              <a:ext uri="{FF2B5EF4-FFF2-40B4-BE49-F238E27FC236}">
                <a16:creationId xmlns:a16="http://schemas.microsoft.com/office/drawing/2014/main" id="{3FCFC91B-0102-E94A-414E-D623C7CC07B7}"/>
              </a:ext>
            </a:extLst>
          </p:cNvPr>
          <p:cNvSpPr txBox="1"/>
          <p:nvPr/>
        </p:nvSpPr>
        <p:spPr>
          <a:xfrm>
            <a:off x="1253827" y="753414"/>
            <a:ext cx="7833360" cy="584775"/>
          </a:xfrm>
          <a:prstGeom prst="rect">
            <a:avLst/>
          </a:prstGeom>
          <a:noFill/>
        </p:spPr>
        <p:txBody>
          <a:bodyPr wrap="square" rtlCol="0">
            <a:spAutoFit/>
          </a:bodyPr>
          <a:lstStyle/>
          <a:p>
            <a:pPr algn="ctr"/>
            <a:r>
              <a:rPr lang="en-US" sz="3200" b="1" dirty="0">
                <a:solidFill>
                  <a:srgbClr val="00838B"/>
                </a:solidFill>
              </a:rPr>
              <a:t>Basic Wound Care</a:t>
            </a:r>
          </a:p>
        </p:txBody>
      </p:sp>
    </p:spTree>
    <p:extLst>
      <p:ext uri="{BB962C8B-B14F-4D97-AF65-F5344CB8AC3E}">
        <p14:creationId xmlns:p14="http://schemas.microsoft.com/office/powerpoint/2010/main" val="41491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59CE149-47DB-A90B-57E5-FA3C9AD4DC3E}"/>
              </a:ext>
            </a:extLst>
          </p:cNvPr>
          <p:cNvSpPr>
            <a:spLocks noGrp="1"/>
          </p:cNvSpPr>
          <p:nvPr>
            <p:ph idx="1"/>
          </p:nvPr>
        </p:nvSpPr>
        <p:spPr>
          <a:xfrm>
            <a:off x="426720" y="1650692"/>
            <a:ext cx="11200897" cy="4639546"/>
          </a:xfrm>
        </p:spPr>
        <p:txBody>
          <a:bodyPr/>
          <a:lstStyle/>
          <a:p>
            <a:pPr marL="292608" lvl="1" indent="0">
              <a:buNone/>
            </a:pPr>
            <a:r>
              <a:rPr lang="en-US" sz="2000" b="1" dirty="0">
                <a:solidFill>
                  <a:srgbClr val="00838B"/>
                </a:solidFill>
              </a:rPr>
              <a:t>Not all poly substance use is intentional.</a:t>
            </a:r>
          </a:p>
          <a:p>
            <a:pPr marL="635508" lvl="1" indent="-342900">
              <a:buFont typeface="Arial" panose="020B0604020202020204" pitchFamily="34" charset="0"/>
              <a:buChar char="•"/>
            </a:pPr>
            <a:r>
              <a:rPr lang="en-US" sz="2000" dirty="0">
                <a:solidFill>
                  <a:schemeClr val="tx1"/>
                </a:solidFill>
              </a:rPr>
              <a:t>Toxic and unsafe</a:t>
            </a:r>
            <a:r>
              <a:rPr lang="en-US" sz="2000" b="1" dirty="0">
                <a:solidFill>
                  <a:srgbClr val="00838B"/>
                </a:solidFill>
              </a:rPr>
              <a:t> </a:t>
            </a:r>
            <a:r>
              <a:rPr lang="en-US" sz="2000" dirty="0">
                <a:solidFill>
                  <a:schemeClr val="tx1"/>
                </a:solidFill>
              </a:rPr>
              <a:t>drug supply that makes it difficult to determine adulterants in most illicit substances</a:t>
            </a:r>
          </a:p>
          <a:p>
            <a:pPr marL="635508" lvl="1" indent="-342900">
              <a:buFont typeface="Arial" panose="020B0604020202020204" pitchFamily="34" charset="0"/>
              <a:buChar char="•"/>
            </a:pPr>
            <a:r>
              <a:rPr lang="en-US" sz="2000" dirty="0">
                <a:solidFill>
                  <a:schemeClr val="tx1"/>
                </a:solidFill>
              </a:rPr>
              <a:t>Drug checking, although more common, isn’t as accessible as is needed</a:t>
            </a:r>
          </a:p>
          <a:p>
            <a:pPr marL="635508" lvl="1" indent="-342900">
              <a:buFont typeface="Arial" panose="020B0604020202020204" pitchFamily="34" charset="0"/>
              <a:buChar char="•"/>
            </a:pPr>
            <a:endParaRPr lang="en-US" sz="2000" dirty="0">
              <a:solidFill>
                <a:schemeClr val="tx1"/>
              </a:solidFill>
            </a:endParaRPr>
          </a:p>
          <a:p>
            <a:pPr marL="292608" lvl="1" indent="0">
              <a:buNone/>
            </a:pPr>
            <a:r>
              <a:rPr lang="en-US" sz="2000" b="1" dirty="0">
                <a:solidFill>
                  <a:srgbClr val="00838B"/>
                </a:solidFill>
              </a:rPr>
              <a:t>Intentional poly substance use:</a:t>
            </a:r>
          </a:p>
          <a:p>
            <a:pPr marL="635508" lvl="1" indent="-342900">
              <a:buFont typeface="Arial" panose="020B0604020202020204" pitchFamily="34" charset="0"/>
              <a:buChar char="•"/>
            </a:pPr>
            <a:r>
              <a:rPr lang="en-US" sz="2000" dirty="0">
                <a:solidFill>
                  <a:schemeClr val="tx1"/>
                </a:solidFill>
              </a:rPr>
              <a:t>In addition to seeking “legs” to increase and prolong the euphoric sensation, other reasons for polydrug use may include:</a:t>
            </a:r>
            <a:r>
              <a:rPr lang="en-US" sz="1600" dirty="0">
                <a:solidFill>
                  <a:schemeClr val="tx1"/>
                </a:solidFill>
              </a:rPr>
              <a:t> </a:t>
            </a:r>
          </a:p>
          <a:p>
            <a:pPr marL="635508" lvl="1" indent="-342900">
              <a:buFont typeface="Arial" panose="020B0604020202020204" pitchFamily="34" charset="0"/>
              <a:buChar char="•"/>
            </a:pPr>
            <a:r>
              <a:rPr lang="en-US" sz="2000" dirty="0">
                <a:solidFill>
                  <a:schemeClr val="tx1"/>
                </a:solidFill>
              </a:rPr>
              <a:t>Mixing cocaine or Meth with </a:t>
            </a:r>
            <a:r>
              <a:rPr lang="en-US" sz="1800" dirty="0">
                <a:solidFill>
                  <a:schemeClr val="tx1"/>
                </a:solidFill>
              </a:rPr>
              <a:t>fentanyl </a:t>
            </a:r>
            <a:r>
              <a:rPr lang="en-US" sz="2000" dirty="0">
                <a:solidFill>
                  <a:schemeClr val="tx1"/>
                </a:solidFill>
              </a:rPr>
              <a:t>or xylazine to minimize high blood pressure, high heart rate or tachycardia.</a:t>
            </a:r>
          </a:p>
          <a:p>
            <a:pPr marL="635508" lvl="1" indent="-342900">
              <a:buFont typeface="Arial" panose="020B0604020202020204" pitchFamily="34" charset="0"/>
              <a:buChar char="•"/>
            </a:pPr>
            <a:r>
              <a:rPr lang="en-US" sz="2000" dirty="0">
                <a:solidFill>
                  <a:schemeClr val="tx1"/>
                </a:solidFill>
              </a:rPr>
              <a:t>Mixing fentanyl or xylazine with cocaine to minimize the sedation caused by a market flooded with fentanyl and increasingly, xylazine.</a:t>
            </a:r>
          </a:p>
        </p:txBody>
      </p:sp>
      <p:sp>
        <p:nvSpPr>
          <p:cNvPr id="2" name="Date Placeholder 1"/>
          <p:cNvSpPr>
            <a:spLocks noGrp="1"/>
          </p:cNvSpPr>
          <p:nvPr>
            <p:ph type="dt" sz="half" idx="2"/>
          </p:nvPr>
        </p:nvSpPr>
        <p:spPr/>
        <p:txBody>
          <a:bodyPr/>
          <a:lstStyle/>
          <a:p>
            <a:fld id="{DB44F992-2E8B-439E-9639-C49EC543EE28}" type="datetime1">
              <a:rPr lang="en-US" smtClean="0"/>
              <a:t>11/6/2023</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25</a:t>
            </a:fld>
            <a:endParaRPr lang="en-US"/>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3600" b="1" dirty="0">
              <a:solidFill>
                <a:srgbClr val="00838B"/>
              </a:solidFill>
              <a:latin typeface="+mn-lt"/>
            </a:endParaRPr>
          </a:p>
        </p:txBody>
      </p:sp>
      <p:sp>
        <p:nvSpPr>
          <p:cNvPr id="5" name="Text Placeholder 4"/>
          <p:cNvSpPr txBox="1">
            <a:spLocks/>
          </p:cNvSpPr>
          <p:nvPr/>
        </p:nvSpPr>
        <p:spPr>
          <a:xfrm>
            <a:off x="564382" y="1577603"/>
            <a:ext cx="11063235" cy="471263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84048" lvl="2" indent="0">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a:off x="1181100" y="148114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9F344AC-E1DC-1EB9-AD69-7DF73D7D8429}"/>
              </a:ext>
            </a:extLst>
          </p:cNvPr>
          <p:cNvSpPr txBox="1"/>
          <p:nvPr/>
        </p:nvSpPr>
        <p:spPr>
          <a:xfrm>
            <a:off x="1079500" y="799905"/>
            <a:ext cx="9246742" cy="584775"/>
          </a:xfrm>
          <a:prstGeom prst="rect">
            <a:avLst/>
          </a:prstGeom>
          <a:noFill/>
        </p:spPr>
        <p:txBody>
          <a:bodyPr wrap="square" rtlCol="0">
            <a:spAutoFit/>
          </a:bodyPr>
          <a:lstStyle/>
          <a:p>
            <a:pPr algn="ctr"/>
            <a:r>
              <a:rPr lang="en-US" sz="3200" b="1" dirty="0">
                <a:solidFill>
                  <a:srgbClr val="00838B"/>
                </a:solidFill>
              </a:rPr>
              <a:t>Poly Substance Use</a:t>
            </a:r>
          </a:p>
        </p:txBody>
      </p:sp>
    </p:spTree>
    <p:extLst>
      <p:ext uri="{BB962C8B-B14F-4D97-AF65-F5344CB8AC3E}">
        <p14:creationId xmlns:p14="http://schemas.microsoft.com/office/powerpoint/2010/main" val="337127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calcmode="lin" valueType="num">
                                      <p:cBhvr>
                                        <p:cTn id="28"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p:cTn id="35"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 calcmode="lin" valueType="num">
                                      <p:cBhvr>
                                        <p:cTn id="42"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p:cTn id="49"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859C30-F7DD-DD0C-E13B-C18677785D68}"/>
              </a:ext>
            </a:extLst>
          </p:cNvPr>
          <p:cNvSpPr>
            <a:spLocks noGrp="1"/>
          </p:cNvSpPr>
          <p:nvPr>
            <p:ph idx="1"/>
          </p:nvPr>
        </p:nvSpPr>
        <p:spPr>
          <a:xfrm>
            <a:off x="81280" y="863599"/>
            <a:ext cx="10789920" cy="5596189"/>
          </a:xfrm>
        </p:spPr>
        <p:txBody>
          <a:bodyPr/>
          <a:lstStyle/>
          <a:p>
            <a:pPr algn="ctr"/>
            <a:r>
              <a:rPr lang="en-US" sz="3200" b="1" dirty="0">
                <a:solidFill>
                  <a:srgbClr val="00838B"/>
                </a:solidFill>
              </a:rPr>
              <a:t>Xylazine and Overdose Reversal </a:t>
            </a:r>
          </a:p>
          <a:p>
            <a:r>
              <a:rPr lang="en-US" dirty="0">
                <a:solidFill>
                  <a:schemeClr val="tx1"/>
                </a:solidFill>
              </a:rPr>
              <a:t>Although there is no effective antidote for the effects of xylazine, it is important that Naloxone is administered during an overdose. Oftentimes, xylazine is used in combination with opioids such as fentanyl which produce overdose symptoms that can be reversed by naloxone. </a:t>
            </a:r>
          </a:p>
          <a:p>
            <a:r>
              <a:rPr lang="en-US" sz="2400" b="1" dirty="0">
                <a:solidFill>
                  <a:srgbClr val="00838B"/>
                </a:solidFill>
              </a:rPr>
              <a:t>Administer Naloxone</a:t>
            </a:r>
            <a:r>
              <a:rPr lang="en-US" sz="2400" b="1" dirty="0">
                <a:solidFill>
                  <a:schemeClr val="tx1"/>
                </a:solidFill>
              </a:rPr>
              <a:t>: Most overdoses, even when caused by fentanyl, usually do not require more than 1-2 doses of naloxone. Do not falsely assume that additional Narcan is going to reverse the effects of xylazine. </a:t>
            </a:r>
          </a:p>
          <a:p>
            <a:r>
              <a:rPr lang="en-US" sz="2400" b="1" dirty="0">
                <a:solidFill>
                  <a:srgbClr val="00838B"/>
                </a:solidFill>
              </a:rPr>
              <a:t>Call 911: </a:t>
            </a:r>
            <a:r>
              <a:rPr lang="en-US" dirty="0">
                <a:solidFill>
                  <a:schemeClr val="tx1"/>
                </a:solidFill>
              </a:rPr>
              <a:t>and stay with individual until EMS arrives</a:t>
            </a:r>
          </a:p>
          <a:p>
            <a:pPr>
              <a:buFont typeface="Arial" panose="020B0604020202020204" pitchFamily="34" charset="0"/>
              <a:buChar char="•"/>
            </a:pPr>
            <a:r>
              <a:rPr lang="en-US" sz="2400" b="1" dirty="0">
                <a:solidFill>
                  <a:srgbClr val="00838B"/>
                </a:solidFill>
              </a:rPr>
              <a:t>Monitor breathing: </a:t>
            </a:r>
            <a:r>
              <a:rPr lang="en-US" dirty="0">
                <a:solidFill>
                  <a:schemeClr val="tx1"/>
                </a:solidFill>
              </a:rPr>
              <a:t>It</a:t>
            </a:r>
            <a:r>
              <a:rPr lang="en-US" b="1" dirty="0">
                <a:solidFill>
                  <a:schemeClr val="tx1"/>
                </a:solidFill>
              </a:rPr>
              <a:t> </a:t>
            </a:r>
            <a:r>
              <a:rPr lang="en-US" dirty="0">
                <a:solidFill>
                  <a:schemeClr val="tx1"/>
                </a:solidFill>
              </a:rPr>
              <a:t>is vital to monitor breathing because of the synergistic effect xylazine has on opioids causing heavy sedation. </a:t>
            </a:r>
          </a:p>
          <a:p>
            <a:pPr>
              <a:buFont typeface="Arial" panose="020B0604020202020204" pitchFamily="34" charset="0"/>
              <a:buChar char="•"/>
            </a:pPr>
            <a:r>
              <a:rPr lang="en-US" dirty="0">
                <a:solidFill>
                  <a:schemeClr val="tx1"/>
                </a:solidFill>
              </a:rPr>
              <a:t>If a person is </a:t>
            </a:r>
            <a:r>
              <a:rPr lang="en-US" u="sng" dirty="0">
                <a:solidFill>
                  <a:schemeClr val="tx1"/>
                </a:solidFill>
              </a:rPr>
              <a:t>not</a:t>
            </a:r>
            <a:r>
              <a:rPr lang="en-US" dirty="0">
                <a:solidFill>
                  <a:schemeClr val="tx1"/>
                </a:solidFill>
              </a:rPr>
              <a:t> breathing, </a:t>
            </a:r>
            <a:r>
              <a:rPr lang="en-US" sz="2400" b="1" dirty="0">
                <a:solidFill>
                  <a:srgbClr val="00838B"/>
                </a:solidFill>
              </a:rPr>
              <a:t>administer rescue breathing</a:t>
            </a:r>
            <a:r>
              <a:rPr lang="en-US" dirty="0">
                <a:solidFill>
                  <a:schemeClr val="tx1"/>
                </a:solidFill>
              </a:rPr>
              <a:t>! This is extremely important.</a:t>
            </a:r>
          </a:p>
          <a:p>
            <a:pPr>
              <a:buFont typeface="Arial" panose="020B0604020202020204" pitchFamily="34" charset="0"/>
              <a:buChar char="•"/>
            </a:pPr>
            <a:r>
              <a:rPr lang="en-US" sz="2400" b="1" dirty="0">
                <a:solidFill>
                  <a:srgbClr val="00838B"/>
                </a:solidFill>
              </a:rPr>
              <a:t>Wait for EMS to arrive </a:t>
            </a:r>
            <a:r>
              <a:rPr lang="en-US" dirty="0">
                <a:solidFill>
                  <a:schemeClr val="tx1"/>
                </a:solidFill>
              </a:rPr>
              <a:t>and let them know that xylazine supportive care may be warranted such as glucose management and cardiovascular support.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p:txBody>
      </p:sp>
      <p:sp>
        <p:nvSpPr>
          <p:cNvPr id="3" name="Date Placeholder 2">
            <a:extLst>
              <a:ext uri="{FF2B5EF4-FFF2-40B4-BE49-F238E27FC236}">
                <a16:creationId xmlns:a16="http://schemas.microsoft.com/office/drawing/2014/main" id="{FA72B085-F318-0E10-A279-473754FC6520}"/>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880A98A9-CA25-D659-985A-1E2A97B4C684}"/>
              </a:ext>
            </a:extLst>
          </p:cNvPr>
          <p:cNvSpPr>
            <a:spLocks noGrp="1"/>
          </p:cNvSpPr>
          <p:nvPr>
            <p:ph type="sldNum" sz="quarter" idx="4"/>
          </p:nvPr>
        </p:nvSpPr>
        <p:spPr/>
        <p:txBody>
          <a:bodyPr/>
          <a:lstStyle/>
          <a:p>
            <a:fld id="{A339896C-E2EF-470F-BA91-85D676E592B3}" type="slidenum">
              <a:rPr lang="en-US" smtClean="0"/>
              <a:t>26</a:t>
            </a:fld>
            <a:endParaRPr lang="en-US"/>
          </a:p>
        </p:txBody>
      </p:sp>
      <p:pic>
        <p:nvPicPr>
          <p:cNvPr id="5" name="Picture 4">
            <a:extLst>
              <a:ext uri="{FF2B5EF4-FFF2-40B4-BE49-F238E27FC236}">
                <a16:creationId xmlns:a16="http://schemas.microsoft.com/office/drawing/2014/main" id="{3CB9E332-2FB1-5F52-C42F-A95B7F834E0E}"/>
              </a:ext>
            </a:extLst>
          </p:cNvPr>
          <p:cNvPicPr>
            <a:picLocks noChangeAspect="1"/>
          </p:cNvPicPr>
          <p:nvPr/>
        </p:nvPicPr>
        <p:blipFill>
          <a:blip r:embed="rId3"/>
          <a:stretch>
            <a:fillRect/>
          </a:stretch>
        </p:blipFill>
        <p:spPr>
          <a:xfrm>
            <a:off x="10406130" y="28473"/>
            <a:ext cx="1704589" cy="1872944"/>
          </a:xfrm>
          <a:prstGeom prst="rect">
            <a:avLst/>
          </a:prstGeom>
        </p:spPr>
      </p:pic>
    </p:spTree>
    <p:extLst>
      <p:ext uri="{BB962C8B-B14F-4D97-AF65-F5344CB8AC3E}">
        <p14:creationId xmlns:p14="http://schemas.microsoft.com/office/powerpoint/2010/main" val="5252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024C89-DAB2-099D-D4D5-CFEB5D410BBC}"/>
              </a:ext>
            </a:extLst>
          </p:cNvPr>
          <p:cNvSpPr>
            <a:spLocks noGrp="1"/>
          </p:cNvSpPr>
          <p:nvPr>
            <p:ph idx="1"/>
          </p:nvPr>
        </p:nvSpPr>
        <p:spPr>
          <a:xfrm>
            <a:off x="132080" y="1005840"/>
            <a:ext cx="11582400" cy="4863254"/>
          </a:xfrm>
        </p:spPr>
        <p:txBody>
          <a:bodyPr/>
          <a:lstStyle/>
          <a:p>
            <a:r>
              <a:rPr lang="en-US" sz="2800" b="1" dirty="0">
                <a:solidFill>
                  <a:srgbClr val="00838B"/>
                </a:solidFill>
              </a:rPr>
              <a:t>The Effects of Xylazine Use on Withdrawal and SUD treatment</a:t>
            </a:r>
          </a:p>
          <a:p>
            <a:pPr lvl="1">
              <a:buFont typeface="Arial" panose="020B0604020202020204" pitchFamily="34" charset="0"/>
              <a:buChar char="•"/>
            </a:pPr>
            <a:endParaRPr lang="en-US" sz="2000" dirty="0">
              <a:solidFill>
                <a:schemeClr val="tx1"/>
              </a:solidFill>
            </a:endParaRPr>
          </a:p>
          <a:p>
            <a:pPr lvl="1">
              <a:buFont typeface="Arial" panose="020B0604020202020204" pitchFamily="34" charset="0"/>
              <a:buChar char="•"/>
            </a:pPr>
            <a:r>
              <a:rPr lang="en-US" sz="2000" dirty="0">
                <a:solidFill>
                  <a:schemeClr val="tx1"/>
                </a:solidFill>
              </a:rPr>
              <a:t>Dependence to and symptoms of withdrawal from xylazine can be unique to xylazine</a:t>
            </a:r>
          </a:p>
          <a:p>
            <a:pPr lvl="1">
              <a:buFont typeface="Arial" panose="020B0604020202020204" pitchFamily="34" charset="0"/>
              <a:buChar char="•"/>
            </a:pPr>
            <a:r>
              <a:rPr lang="en-US" sz="2000" dirty="0">
                <a:solidFill>
                  <a:schemeClr val="tx1"/>
                </a:solidFill>
              </a:rPr>
              <a:t>MAT designed solely for opioids, may be insufficient to manage withdrawal symptoms that include those associated with xylazine.</a:t>
            </a:r>
          </a:p>
          <a:p>
            <a:pPr lvl="1">
              <a:buFont typeface="Arial" panose="020B0604020202020204" pitchFamily="34" charset="0"/>
              <a:buChar char="•"/>
            </a:pPr>
            <a:r>
              <a:rPr lang="en-US" sz="2000" dirty="0">
                <a:solidFill>
                  <a:schemeClr val="tx1"/>
                </a:solidFill>
              </a:rPr>
              <a:t>Individuals may abandon their treatment early because they can not tolerate the withdrawals symptoms when insufficiently managed.</a:t>
            </a:r>
          </a:p>
          <a:p>
            <a:pPr marL="201168" lvl="1" indent="0" algn="ctr">
              <a:buNone/>
            </a:pPr>
            <a:endParaRPr lang="en-US" sz="2800" dirty="0">
              <a:solidFill>
                <a:schemeClr val="tx1"/>
              </a:solidFill>
            </a:endParaRPr>
          </a:p>
          <a:p>
            <a:pPr marL="201168" lvl="1" indent="0">
              <a:buNone/>
            </a:pPr>
            <a:r>
              <a:rPr lang="en-US" sz="3200" b="1" dirty="0">
                <a:solidFill>
                  <a:srgbClr val="00838B"/>
                </a:solidFill>
              </a:rPr>
              <a:t>Tailored treatment may include:</a:t>
            </a:r>
          </a:p>
          <a:p>
            <a:pPr lvl="1">
              <a:buFont typeface="Arial" panose="020B0604020202020204" pitchFamily="34" charset="0"/>
              <a:buChar char="•"/>
            </a:pPr>
            <a:r>
              <a:rPr lang="en-US" sz="2000" dirty="0">
                <a:solidFill>
                  <a:schemeClr val="tx1"/>
                </a:solidFill>
              </a:rPr>
              <a:t>Treating with benzodiazepines and/or alpha-2 adrenergic agonists, clonidine, dexmedetomidine, tizanidine, and guanfacine.</a:t>
            </a:r>
          </a:p>
          <a:p>
            <a:pPr lvl="1">
              <a:buFont typeface="Arial" panose="020B0604020202020204" pitchFamily="34" charset="0"/>
              <a:buChar char="•"/>
            </a:pPr>
            <a:r>
              <a:rPr lang="en-US" sz="2000" dirty="0">
                <a:solidFill>
                  <a:schemeClr val="tx1"/>
                </a:solidFill>
              </a:rPr>
              <a:t>Some patients that are on MAT for opioids such as buprenorphine or methadone may have to increase treatment dosing from daily to twice daily to increase the effect and enhance pain management.</a:t>
            </a:r>
          </a:p>
          <a:p>
            <a:pPr lvl="1"/>
            <a:endParaRPr lang="en-US" dirty="0"/>
          </a:p>
        </p:txBody>
      </p:sp>
      <p:sp>
        <p:nvSpPr>
          <p:cNvPr id="2" name="Date Placeholder 1">
            <a:extLst>
              <a:ext uri="{FF2B5EF4-FFF2-40B4-BE49-F238E27FC236}">
                <a16:creationId xmlns:a16="http://schemas.microsoft.com/office/drawing/2014/main" id="{0B32DAC1-8E06-4502-F980-D2DD61D6AAF2}"/>
              </a:ext>
            </a:extLst>
          </p:cNvPr>
          <p:cNvSpPr>
            <a:spLocks noGrp="1"/>
          </p:cNvSpPr>
          <p:nvPr>
            <p:ph type="dt" sz="half" idx="2"/>
          </p:nvPr>
        </p:nvSpPr>
        <p:spPr>
          <a:xfrm>
            <a:off x="1097279" y="6459789"/>
            <a:ext cx="2015072" cy="365125"/>
          </a:xfrm>
        </p:spPr>
        <p:txBody>
          <a:bodyPr/>
          <a:lstStyle/>
          <a:p>
            <a:fld id="{DB44F992-2E8B-439E-9639-C49EC543EE28}" type="datetime1">
              <a:rPr lang="en-US" smtClean="0"/>
              <a:t>11/6/2023</a:t>
            </a:fld>
            <a:endParaRPr lang="en-US" dirty="0"/>
          </a:p>
        </p:txBody>
      </p:sp>
      <p:sp>
        <p:nvSpPr>
          <p:cNvPr id="3" name="Slide Number Placeholder 2">
            <a:extLst>
              <a:ext uri="{FF2B5EF4-FFF2-40B4-BE49-F238E27FC236}">
                <a16:creationId xmlns:a16="http://schemas.microsoft.com/office/drawing/2014/main" id="{1A7AE325-B9F3-0E07-0466-547009291FF6}"/>
              </a:ext>
            </a:extLst>
          </p:cNvPr>
          <p:cNvSpPr>
            <a:spLocks noGrp="1"/>
          </p:cNvSpPr>
          <p:nvPr>
            <p:ph type="sldNum" sz="quarter" idx="4"/>
          </p:nvPr>
        </p:nvSpPr>
        <p:spPr/>
        <p:txBody>
          <a:bodyPr/>
          <a:lstStyle/>
          <a:p>
            <a:fld id="{A339896C-E2EF-470F-BA91-85D676E592B3}" type="slidenum">
              <a:rPr lang="en-US" smtClean="0"/>
              <a:t>27</a:t>
            </a:fld>
            <a:endParaRPr lang="en-US"/>
          </a:p>
        </p:txBody>
      </p:sp>
      <p:sp>
        <p:nvSpPr>
          <p:cNvPr id="6" name="TextBox 5">
            <a:extLst>
              <a:ext uri="{FF2B5EF4-FFF2-40B4-BE49-F238E27FC236}">
                <a16:creationId xmlns:a16="http://schemas.microsoft.com/office/drawing/2014/main" id="{38D76BBA-7FF6-1908-BD8E-2216AD5398EF}"/>
              </a:ext>
            </a:extLst>
          </p:cNvPr>
          <p:cNvSpPr txBox="1"/>
          <p:nvPr/>
        </p:nvSpPr>
        <p:spPr>
          <a:xfrm>
            <a:off x="2905760" y="6459789"/>
            <a:ext cx="6096000" cy="307777"/>
          </a:xfrm>
          <a:prstGeom prst="rect">
            <a:avLst/>
          </a:prstGeom>
          <a:noFill/>
        </p:spPr>
        <p:txBody>
          <a:bodyPr wrap="square">
            <a:spAutoFit/>
          </a:bodyPr>
          <a:lstStyle/>
          <a:p>
            <a:pPr marL="201168" lvl="1" indent="0">
              <a:buNone/>
            </a:pPr>
            <a:r>
              <a:rPr lang="en-US" sz="1400" dirty="0">
                <a:solidFill>
                  <a:schemeClr val="bg1"/>
                </a:solidFill>
              </a:rPr>
              <a:t>Source: https://www.health.ny.gov/publications/12044.pdf</a:t>
            </a:r>
          </a:p>
        </p:txBody>
      </p:sp>
    </p:spTree>
    <p:extLst>
      <p:ext uri="{BB962C8B-B14F-4D97-AF65-F5344CB8AC3E}">
        <p14:creationId xmlns:p14="http://schemas.microsoft.com/office/powerpoint/2010/main" val="248354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p:cTn id="49"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1B3741-2633-ADBF-C559-8F2403008697}"/>
              </a:ext>
            </a:extLst>
          </p:cNvPr>
          <p:cNvSpPr>
            <a:spLocks noGrp="1"/>
          </p:cNvSpPr>
          <p:nvPr>
            <p:ph idx="1"/>
          </p:nvPr>
        </p:nvSpPr>
        <p:spPr>
          <a:xfrm>
            <a:off x="101600" y="843280"/>
            <a:ext cx="11978639" cy="5568238"/>
          </a:xfrm>
        </p:spPr>
        <p:txBody>
          <a:bodyPr/>
          <a:lstStyle/>
          <a:p>
            <a:pPr>
              <a:lnSpc>
                <a:spcPct val="100000"/>
              </a:lnSpc>
            </a:pPr>
            <a:r>
              <a:rPr lang="en-US" sz="2800" b="1" dirty="0">
                <a:solidFill>
                  <a:srgbClr val="00838B"/>
                </a:solidFill>
              </a:rPr>
              <a:t>New CDC Report: Xylazine presence in fentanyl-involved overdose deaths</a:t>
            </a:r>
          </a:p>
          <a:p>
            <a:pPr lvl="1">
              <a:lnSpc>
                <a:spcPct val="100000"/>
              </a:lnSpc>
              <a:buFont typeface="Arial" panose="020B0604020202020204" pitchFamily="34" charset="0"/>
              <a:buChar char="•"/>
            </a:pPr>
            <a:r>
              <a:rPr lang="en-US" sz="2000" dirty="0">
                <a:solidFill>
                  <a:schemeClr val="tx1"/>
                </a:solidFill>
              </a:rPr>
              <a:t>Detection of xylazine in IMF drug products increased 276% from January 2019(2.9%) to June 2022 (10.99%)</a:t>
            </a:r>
          </a:p>
          <a:p>
            <a:pPr lvl="1">
              <a:lnSpc>
                <a:spcPct val="100000"/>
              </a:lnSpc>
              <a:buFont typeface="Arial" panose="020B0604020202020204" pitchFamily="34" charset="0"/>
              <a:buChar char="•"/>
            </a:pPr>
            <a:r>
              <a:rPr lang="en-US" sz="2000" dirty="0">
                <a:solidFill>
                  <a:schemeClr val="tx1"/>
                </a:solidFill>
              </a:rPr>
              <a:t>Detection was highest in the Northeast US</a:t>
            </a:r>
          </a:p>
          <a:p>
            <a:pPr marL="0" indent="0">
              <a:buNone/>
            </a:pPr>
            <a:r>
              <a:rPr lang="en-US" sz="2800" b="1" dirty="0">
                <a:solidFill>
                  <a:srgbClr val="00838B"/>
                </a:solidFill>
              </a:rPr>
              <a:t>Recommendations for Improved surveillance and prevention</a:t>
            </a:r>
          </a:p>
          <a:p>
            <a:pPr marL="0">
              <a:buNone/>
            </a:pPr>
            <a:r>
              <a:rPr lang="en-US" sz="2400" b="1" dirty="0">
                <a:solidFill>
                  <a:schemeClr val="tx1"/>
                </a:solidFill>
              </a:rPr>
              <a:t>Enhanced Detection</a:t>
            </a:r>
            <a:r>
              <a:rPr lang="en-US" dirty="0">
                <a:solidFill>
                  <a:schemeClr val="tx1"/>
                </a:solidFill>
              </a:rPr>
              <a:t>: </a:t>
            </a:r>
          </a:p>
          <a:p>
            <a:pPr lvl="2">
              <a:buFont typeface="Arial" panose="020B0604020202020204" pitchFamily="34" charset="0"/>
              <a:buChar char="•"/>
            </a:pPr>
            <a:r>
              <a:rPr lang="en-US" sz="1800" dirty="0">
                <a:solidFill>
                  <a:schemeClr val="tx1"/>
                </a:solidFill>
              </a:rPr>
              <a:t>Routine xylazine testing in suspected overdose deaths to strengthen surveillance.</a:t>
            </a:r>
          </a:p>
          <a:p>
            <a:pPr lvl="2">
              <a:buFont typeface="Arial" panose="020B0604020202020204" pitchFamily="34" charset="0"/>
              <a:buChar char="•"/>
            </a:pPr>
            <a:r>
              <a:rPr lang="en-US" sz="1800" dirty="0">
                <a:solidFill>
                  <a:schemeClr val="tx1"/>
                </a:solidFill>
              </a:rPr>
              <a:t>Standardize postmortem toxicology testing protocols to reduce variances in geographic xylazine detection</a:t>
            </a:r>
          </a:p>
          <a:p>
            <a:pPr marL="0">
              <a:buNone/>
            </a:pPr>
            <a:r>
              <a:rPr lang="en-US" sz="2400" b="1" dirty="0">
                <a:solidFill>
                  <a:schemeClr val="tx1"/>
                </a:solidFill>
              </a:rPr>
              <a:t>Need for tailored prevention messaging: </a:t>
            </a:r>
          </a:p>
          <a:p>
            <a:pPr lvl="2">
              <a:buFont typeface="Arial" panose="020B0604020202020204" pitchFamily="34" charset="0"/>
              <a:buChar char="•"/>
            </a:pPr>
            <a:r>
              <a:rPr lang="en-US" sz="1800" dirty="0">
                <a:solidFill>
                  <a:schemeClr val="tx1"/>
                </a:solidFill>
              </a:rPr>
              <a:t>Enhancing surveillance information regarding different forms of illicitly manufactured products in which xylazine are increasingly detected, to better tailor prevention messages </a:t>
            </a:r>
          </a:p>
          <a:p>
            <a:pPr lvl="2">
              <a:buFont typeface="Arial" panose="020B0604020202020204" pitchFamily="34" charset="0"/>
              <a:buChar char="•"/>
            </a:pPr>
            <a:r>
              <a:rPr lang="en-US" sz="1800" dirty="0">
                <a:solidFill>
                  <a:schemeClr val="tx1"/>
                </a:solidFill>
              </a:rPr>
              <a:t>Increase investigative research into effects xylazine has on humans and disseminating prevention messaging of those results</a:t>
            </a:r>
          </a:p>
          <a:p>
            <a:pPr lvl="2">
              <a:buFont typeface="Arial" panose="020B0604020202020204" pitchFamily="34" charset="0"/>
              <a:buChar char="•"/>
            </a:pPr>
            <a:r>
              <a:rPr lang="en-US" sz="1800" dirty="0">
                <a:solidFill>
                  <a:schemeClr val="tx1"/>
                </a:solidFill>
              </a:rPr>
              <a:t>Expand prevention messages to emphasize the need to seek treatment beyond overdose administration</a:t>
            </a:r>
          </a:p>
          <a:p>
            <a:pPr lvl="1">
              <a:buFont typeface="Arial" panose="020B0604020202020204" pitchFamily="34" charset="0"/>
              <a:buChar char="•"/>
            </a:pPr>
            <a:endParaRPr lang="en-US" dirty="0">
              <a:solidFill>
                <a:schemeClr val="tx1"/>
              </a:solidFill>
            </a:endParaRPr>
          </a:p>
          <a:p>
            <a:pPr marL="201168" lvl="1" indent="0">
              <a:buNone/>
            </a:pPr>
            <a:br>
              <a:rPr lang="en-US" sz="2200" dirty="0">
                <a:solidFill>
                  <a:schemeClr val="tx1"/>
                </a:solidFill>
              </a:rPr>
            </a:br>
            <a:endParaRPr lang="en-US" sz="2200" dirty="0">
              <a:solidFill>
                <a:schemeClr val="tx1"/>
              </a:solidFill>
            </a:endParaRPr>
          </a:p>
        </p:txBody>
      </p:sp>
      <p:sp>
        <p:nvSpPr>
          <p:cNvPr id="4" name="Slide Number Placeholder 3">
            <a:extLst>
              <a:ext uri="{FF2B5EF4-FFF2-40B4-BE49-F238E27FC236}">
                <a16:creationId xmlns:a16="http://schemas.microsoft.com/office/drawing/2014/main" id="{EE518F76-555D-8C83-20FD-91D272C479AC}"/>
              </a:ext>
            </a:extLst>
          </p:cNvPr>
          <p:cNvSpPr>
            <a:spLocks noGrp="1"/>
          </p:cNvSpPr>
          <p:nvPr>
            <p:ph type="sldNum" sz="quarter" idx="4"/>
          </p:nvPr>
        </p:nvSpPr>
        <p:spPr/>
        <p:txBody>
          <a:bodyPr/>
          <a:lstStyle/>
          <a:p>
            <a:fld id="{A339896C-E2EF-470F-BA91-85D676E592B3}" type="slidenum">
              <a:rPr lang="en-US" smtClean="0"/>
              <a:t>28</a:t>
            </a:fld>
            <a:endParaRPr lang="en-US"/>
          </a:p>
        </p:txBody>
      </p:sp>
      <p:sp>
        <p:nvSpPr>
          <p:cNvPr id="5" name="TextBox 4">
            <a:extLst>
              <a:ext uri="{FF2B5EF4-FFF2-40B4-BE49-F238E27FC236}">
                <a16:creationId xmlns:a16="http://schemas.microsoft.com/office/drawing/2014/main" id="{5D9B2229-0215-83DC-780E-1A7D100B3480}"/>
              </a:ext>
            </a:extLst>
          </p:cNvPr>
          <p:cNvSpPr txBox="1"/>
          <p:nvPr/>
        </p:nvSpPr>
        <p:spPr>
          <a:xfrm>
            <a:off x="411480" y="6411518"/>
            <a:ext cx="11369040" cy="461665"/>
          </a:xfrm>
          <a:prstGeom prst="rect">
            <a:avLst/>
          </a:prstGeom>
          <a:noFill/>
        </p:spPr>
        <p:txBody>
          <a:bodyPr wrap="square" rtlCol="0">
            <a:spAutoFit/>
          </a:bodyPr>
          <a:lstStyle/>
          <a:p>
            <a:r>
              <a:rPr lang="en-US" sz="1200" b="0" i="0" dirty="0" err="1">
                <a:solidFill>
                  <a:schemeClr val="bg1"/>
                </a:solidFill>
                <a:effectLst/>
                <a:latin typeface="Open Sans" panose="020B0606030504020204" pitchFamily="34" charset="0"/>
              </a:rPr>
              <a:t>Kariisa</a:t>
            </a:r>
            <a:r>
              <a:rPr lang="en-US" sz="1200" b="0" i="0" dirty="0">
                <a:solidFill>
                  <a:schemeClr val="bg1"/>
                </a:solidFill>
                <a:effectLst/>
                <a:latin typeface="Open Sans" panose="020B0606030504020204" pitchFamily="34" charset="0"/>
              </a:rPr>
              <a:t> M, O’Donnell J, Kumar S, Mattson CL, Goldberger BA. Illicitly Manufactured Fentanyl–Involved Overdose Deaths with Detected Xylazine — United States, January 2019–June 2022. MMWR </a:t>
            </a:r>
            <a:r>
              <a:rPr lang="en-US" sz="1200" b="0" i="0" dirty="0" err="1">
                <a:solidFill>
                  <a:schemeClr val="bg1"/>
                </a:solidFill>
                <a:effectLst/>
                <a:latin typeface="Open Sans" panose="020B0606030504020204" pitchFamily="34" charset="0"/>
              </a:rPr>
              <a:t>Morb</a:t>
            </a:r>
            <a:r>
              <a:rPr lang="en-US" sz="1200" b="0" i="0" dirty="0">
                <a:solidFill>
                  <a:schemeClr val="bg1"/>
                </a:solidFill>
                <a:effectLst/>
                <a:latin typeface="Open Sans" panose="020B0606030504020204" pitchFamily="34" charset="0"/>
              </a:rPr>
              <a:t> Mortal </a:t>
            </a:r>
            <a:r>
              <a:rPr lang="en-US" sz="1200" b="0" i="0" dirty="0" err="1">
                <a:solidFill>
                  <a:schemeClr val="bg1"/>
                </a:solidFill>
                <a:effectLst/>
                <a:latin typeface="Open Sans" panose="020B0606030504020204" pitchFamily="34" charset="0"/>
              </a:rPr>
              <a:t>Wkly</a:t>
            </a:r>
            <a:r>
              <a:rPr lang="en-US" sz="1200" b="0" i="0" dirty="0">
                <a:solidFill>
                  <a:schemeClr val="bg1"/>
                </a:solidFill>
                <a:effectLst/>
                <a:latin typeface="Open Sans" panose="020B0606030504020204" pitchFamily="34" charset="0"/>
              </a:rPr>
              <a:t> Rep 2023;72:721–727. DOI: </a:t>
            </a:r>
            <a:r>
              <a:rPr lang="en-US" sz="1200" b="0" i="0" u="none" strike="noStrike" dirty="0">
                <a:solidFill>
                  <a:schemeClr val="bg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http://dx.doi.org/10.15585/mmwr.mm7226a4</a:t>
            </a:r>
            <a:endParaRPr lang="en-US" sz="1200" dirty="0">
              <a:solidFill>
                <a:schemeClr val="bg1"/>
              </a:solidFill>
            </a:endParaRPr>
          </a:p>
        </p:txBody>
      </p:sp>
    </p:spTree>
    <p:extLst>
      <p:ext uri="{BB962C8B-B14F-4D97-AF65-F5344CB8AC3E}">
        <p14:creationId xmlns:p14="http://schemas.microsoft.com/office/powerpoint/2010/main" val="40102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2">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p:cTn id="36"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2">
                                            <p:txEl>
                                              <p:pRg st="5" end="5"/>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p:cTn id="4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 calcmode="lin" valueType="num">
                                      <p:cBhvr>
                                        <p:cTn id="48"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2">
                                            <p:txEl>
                                              <p:pRg st="7" end="7"/>
                                            </p:tx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 calcmode="lin" valueType="num">
                                      <p:cBhvr>
                                        <p:cTn id="5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2">
                                            <p:txEl>
                                              <p:pRg st="8" end="8"/>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anim calcmode="lin" valueType="num">
                                      <p:cBhvr>
                                        <p:cTn id="58"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2">
                                            <p:txEl>
                                              <p:pRg st="9" end="9"/>
                                            </p:tx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 calcmode="lin" valueType="num">
                                      <p:cBhvr>
                                        <p:cTn id="63"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2">
                                            <p:txEl>
                                              <p:pRg st="10" end="10"/>
                                            </p:tx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
                                            <p:txEl>
                                              <p:pRg st="12" end="12"/>
                                            </p:txEl>
                                          </p:spTgt>
                                        </p:tgtEl>
                                        <p:attrNameLst>
                                          <p:attrName>style.visibility</p:attrName>
                                        </p:attrNameLst>
                                      </p:cBhvr>
                                      <p:to>
                                        <p:strVal val="visible"/>
                                      </p:to>
                                    </p:set>
                                    <p:anim calcmode="lin" valueType="num">
                                      <p:cBhvr>
                                        <p:cTn id="68" dur="5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69" dur="500" fill="hold"/>
                                        <p:tgtEl>
                                          <p:spTgt spid="2">
                                            <p:txEl>
                                              <p:pRg st="12" end="12"/>
                                            </p:txEl>
                                          </p:spTgt>
                                        </p:tgtEl>
                                        <p:attrNameLst>
                                          <p:attrName>ppt_h</p:attrName>
                                        </p:attrNameLst>
                                      </p:cBhvr>
                                      <p:tavLst>
                                        <p:tav tm="0">
                                          <p:val>
                                            <p:fltVal val="0"/>
                                          </p:val>
                                        </p:tav>
                                        <p:tav tm="100000">
                                          <p:val>
                                            <p:strVal val="#ppt_h"/>
                                          </p:val>
                                        </p:tav>
                                      </p:tavLst>
                                    </p:anim>
                                    <p:animEffect transition="in" filter="fade">
                                      <p:cBhvr>
                                        <p:cTn id="70"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41B167-F581-839C-9F1A-36577223E0D7}"/>
              </a:ext>
            </a:extLst>
          </p:cNvPr>
          <p:cNvSpPr>
            <a:spLocks noGrp="1"/>
          </p:cNvSpPr>
          <p:nvPr>
            <p:ph idx="1"/>
          </p:nvPr>
        </p:nvSpPr>
        <p:spPr>
          <a:xfrm>
            <a:off x="396240" y="822960"/>
            <a:ext cx="11724640" cy="5046134"/>
          </a:xfrm>
        </p:spPr>
        <p:txBody>
          <a:bodyPr/>
          <a:lstStyle/>
          <a:p>
            <a:pPr algn="ctr"/>
            <a:r>
              <a:rPr lang="en-US" sz="3200" b="1" dirty="0">
                <a:solidFill>
                  <a:srgbClr val="00838B"/>
                </a:solidFill>
              </a:rPr>
              <a:t>Responding to The Crisis</a:t>
            </a:r>
          </a:p>
          <a:p>
            <a:r>
              <a:rPr lang="en-US" sz="2800" b="1" dirty="0">
                <a:solidFill>
                  <a:schemeClr val="tx1"/>
                </a:solidFill>
              </a:rPr>
              <a:t>States:</a:t>
            </a:r>
          </a:p>
          <a:p>
            <a:pPr>
              <a:buFont typeface="Arial" panose="020B0604020202020204" pitchFamily="34" charset="0"/>
              <a:buChar char="•"/>
            </a:pPr>
            <a:r>
              <a:rPr lang="en-US" sz="2400" dirty="0">
                <a:solidFill>
                  <a:schemeClr val="tx1"/>
                </a:solidFill>
              </a:rPr>
              <a:t>Health alerts issued by public health departments and state drug authorities to health care providers and first responders</a:t>
            </a:r>
          </a:p>
          <a:p>
            <a:pPr>
              <a:buFont typeface="Arial" panose="020B0604020202020204" pitchFamily="34" charset="0"/>
              <a:buChar char="•"/>
            </a:pPr>
            <a:r>
              <a:rPr lang="en-US" sz="2400" dirty="0">
                <a:solidFill>
                  <a:schemeClr val="tx1"/>
                </a:solidFill>
              </a:rPr>
              <a:t>Prevention communication messages targeting PWUD to raise awareness of dangers of xylazine</a:t>
            </a:r>
          </a:p>
          <a:p>
            <a:pPr>
              <a:buFont typeface="Arial" panose="020B0604020202020204" pitchFamily="34" charset="0"/>
              <a:buChar char="•"/>
            </a:pPr>
            <a:r>
              <a:rPr lang="en-US" sz="2400" dirty="0">
                <a:solidFill>
                  <a:schemeClr val="tx1"/>
                </a:solidFill>
              </a:rPr>
              <a:t>Some states have introduced executive orders classifying xylazine as schedule-controlled substance</a:t>
            </a:r>
          </a:p>
          <a:p>
            <a:pPr>
              <a:buFont typeface="Arial" panose="020B0604020202020204" pitchFamily="34" charset="0"/>
              <a:buChar char="•"/>
            </a:pPr>
            <a:r>
              <a:rPr lang="en-US" sz="2400" dirty="0">
                <a:solidFill>
                  <a:schemeClr val="tx1"/>
                </a:solidFill>
              </a:rPr>
              <a:t>Availability of access to harm reduction/drug checking equipment such as fentanyl and xylazine testing strips. </a:t>
            </a:r>
          </a:p>
          <a:p>
            <a:pPr lvl="1">
              <a:buFont typeface="Arial" panose="020B0604020202020204" pitchFamily="34" charset="0"/>
              <a:buChar char="•"/>
            </a:pPr>
            <a:r>
              <a:rPr lang="en-US" sz="2200" dirty="0">
                <a:solidFill>
                  <a:schemeClr val="tx1"/>
                </a:solidFill>
              </a:rPr>
              <a:t>Increase in outreach programs that distribute FTS and Narcan and provide mobile wound care, etc.</a:t>
            </a:r>
          </a:p>
          <a:p>
            <a:pPr>
              <a:buFont typeface="Arial" panose="020B0604020202020204" pitchFamily="34" charset="0"/>
              <a:buChar char="•"/>
            </a:pPr>
            <a:endParaRPr lang="en-US" sz="2400" dirty="0">
              <a:solidFill>
                <a:schemeClr val="tx1"/>
              </a:solidFill>
            </a:endParaRPr>
          </a:p>
          <a:p>
            <a:pPr lvl="1"/>
            <a:endParaRPr lang="en-US" sz="2200" dirty="0">
              <a:solidFill>
                <a:schemeClr val="tx1"/>
              </a:solidFill>
            </a:endParaRPr>
          </a:p>
          <a:p>
            <a:endParaRPr lang="en-US" sz="2800" dirty="0">
              <a:solidFill>
                <a:schemeClr val="tx1"/>
              </a:solidFill>
            </a:endParaRPr>
          </a:p>
        </p:txBody>
      </p:sp>
      <p:sp>
        <p:nvSpPr>
          <p:cNvPr id="3" name="Date Placeholder 2">
            <a:extLst>
              <a:ext uri="{FF2B5EF4-FFF2-40B4-BE49-F238E27FC236}">
                <a16:creationId xmlns:a16="http://schemas.microsoft.com/office/drawing/2014/main" id="{7048A654-5418-C14A-7F40-32C66B92D023}"/>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CFEB7E4B-A8D5-E3BA-F2C4-DDB35C7AD730}"/>
              </a:ext>
            </a:extLst>
          </p:cNvPr>
          <p:cNvSpPr>
            <a:spLocks noGrp="1"/>
          </p:cNvSpPr>
          <p:nvPr>
            <p:ph type="sldNum" sz="quarter" idx="4"/>
          </p:nvPr>
        </p:nvSpPr>
        <p:spPr/>
        <p:txBody>
          <a:bodyPr/>
          <a:lstStyle/>
          <a:p>
            <a:fld id="{A339896C-E2EF-470F-BA91-85D676E592B3}" type="slidenum">
              <a:rPr lang="en-US" smtClean="0"/>
              <a:t>29</a:t>
            </a:fld>
            <a:endParaRPr lang="en-US"/>
          </a:p>
        </p:txBody>
      </p:sp>
      <p:cxnSp>
        <p:nvCxnSpPr>
          <p:cNvPr id="6" name="Straight Connector 5">
            <a:extLst>
              <a:ext uri="{FF2B5EF4-FFF2-40B4-BE49-F238E27FC236}">
                <a16:creationId xmlns:a16="http://schemas.microsoft.com/office/drawing/2014/main" id="{900B0A47-62F7-27D5-042A-BA984F0E8623}"/>
              </a:ext>
            </a:extLst>
          </p:cNvPr>
          <p:cNvCxnSpPr>
            <a:cxnSpLocks/>
          </p:cNvCxnSpPr>
          <p:nvPr/>
        </p:nvCxnSpPr>
        <p:spPr>
          <a:xfrm>
            <a:off x="0" y="1402080"/>
            <a:ext cx="121208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704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p:cTn id="40"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F87559-A008-B405-E254-B7571D997A44}"/>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44F992-2E8B-439E-9639-C49EC543EE28}" type="datetime1">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11/6/2023</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DEBAFF1-81C2-6220-04D0-82E5E86DC52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9896C-E2EF-470F-BA91-85D676E592B3}"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D87FD5-F94F-0AE6-DFC1-ACFC9BEB6A4E}"/>
              </a:ext>
            </a:extLst>
          </p:cNvPr>
          <p:cNvSpPr txBox="1"/>
          <p:nvPr/>
        </p:nvSpPr>
        <p:spPr>
          <a:xfrm>
            <a:off x="1809855" y="727306"/>
            <a:ext cx="8418080" cy="584775"/>
          </a:xfrm>
          <a:prstGeom prst="rect">
            <a:avLst/>
          </a:prstGeom>
          <a:noFill/>
        </p:spPr>
        <p:txBody>
          <a:bodyPr wrap="square" rtlCol="0">
            <a:spAutoFit/>
          </a:bodyPr>
          <a:lstStyle/>
          <a:p>
            <a:r>
              <a:rPr lang="en-US" sz="3200" b="1" dirty="0">
                <a:solidFill>
                  <a:schemeClr val="accent1"/>
                </a:solidFill>
                <a:latin typeface="+mj-lt"/>
              </a:rPr>
              <a:t>Three Waves of the Rise in Opioid Overdose Deaths</a:t>
            </a:r>
          </a:p>
        </p:txBody>
      </p:sp>
      <p:pic>
        <p:nvPicPr>
          <p:cNvPr id="7" name="Picture 6">
            <a:extLst>
              <a:ext uri="{FF2B5EF4-FFF2-40B4-BE49-F238E27FC236}">
                <a16:creationId xmlns:a16="http://schemas.microsoft.com/office/drawing/2014/main" id="{9B1F1188-BE66-3661-A95D-10C6A6C59902}"/>
              </a:ext>
            </a:extLst>
          </p:cNvPr>
          <p:cNvPicPr>
            <a:picLocks noChangeAspect="1"/>
          </p:cNvPicPr>
          <p:nvPr/>
        </p:nvPicPr>
        <p:blipFill>
          <a:blip r:embed="rId3"/>
          <a:stretch>
            <a:fillRect/>
          </a:stretch>
        </p:blipFill>
        <p:spPr>
          <a:xfrm>
            <a:off x="952500" y="867512"/>
            <a:ext cx="10287000" cy="5457825"/>
          </a:xfrm>
          <a:prstGeom prst="rect">
            <a:avLst/>
          </a:prstGeom>
        </p:spPr>
      </p:pic>
    </p:spTree>
    <p:extLst>
      <p:ext uri="{BB962C8B-B14F-4D97-AF65-F5344CB8AC3E}">
        <p14:creationId xmlns:p14="http://schemas.microsoft.com/office/powerpoint/2010/main" val="4248354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D967E2B-E267-1010-C210-805BE749FC5B}"/>
              </a:ext>
            </a:extLst>
          </p:cNvPr>
          <p:cNvPicPr>
            <a:picLocks noGrp="1" noChangeAspect="1"/>
          </p:cNvPicPr>
          <p:nvPr>
            <p:ph idx="1"/>
          </p:nvPr>
        </p:nvPicPr>
        <p:blipFill>
          <a:blip r:embed="rId3"/>
          <a:stretch>
            <a:fillRect/>
          </a:stretch>
        </p:blipFill>
        <p:spPr>
          <a:xfrm>
            <a:off x="6297170" y="803688"/>
            <a:ext cx="4309869" cy="5497558"/>
          </a:xfrm>
        </p:spPr>
      </p:pic>
      <p:sp>
        <p:nvSpPr>
          <p:cNvPr id="3" name="Date Placeholder 2">
            <a:extLst>
              <a:ext uri="{FF2B5EF4-FFF2-40B4-BE49-F238E27FC236}">
                <a16:creationId xmlns:a16="http://schemas.microsoft.com/office/drawing/2014/main" id="{ABA1E291-0AAF-E1D3-E7A7-03C2BDF966DE}"/>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FE01D05B-C65C-E06D-513B-6BBF86466451}"/>
              </a:ext>
            </a:extLst>
          </p:cNvPr>
          <p:cNvSpPr>
            <a:spLocks noGrp="1"/>
          </p:cNvSpPr>
          <p:nvPr>
            <p:ph type="sldNum" sz="quarter" idx="4"/>
          </p:nvPr>
        </p:nvSpPr>
        <p:spPr/>
        <p:txBody>
          <a:bodyPr/>
          <a:lstStyle/>
          <a:p>
            <a:fld id="{A339896C-E2EF-470F-BA91-85D676E592B3}" type="slidenum">
              <a:rPr lang="en-US" smtClean="0"/>
              <a:t>30</a:t>
            </a:fld>
            <a:endParaRPr lang="en-US"/>
          </a:p>
        </p:txBody>
      </p:sp>
      <p:pic>
        <p:nvPicPr>
          <p:cNvPr id="1026" name="Picture 2">
            <a:extLst>
              <a:ext uri="{FF2B5EF4-FFF2-40B4-BE49-F238E27FC236}">
                <a16:creationId xmlns:a16="http://schemas.microsoft.com/office/drawing/2014/main" id="{B92C267E-2698-3896-B3CC-7878DFFBC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48" y="803688"/>
            <a:ext cx="3768192" cy="534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031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41B167-F581-839C-9F1A-36577223E0D7}"/>
              </a:ext>
            </a:extLst>
          </p:cNvPr>
          <p:cNvSpPr>
            <a:spLocks noGrp="1"/>
          </p:cNvSpPr>
          <p:nvPr>
            <p:ph idx="1"/>
          </p:nvPr>
        </p:nvSpPr>
        <p:spPr>
          <a:xfrm>
            <a:off x="182880" y="721360"/>
            <a:ext cx="11877040" cy="5618480"/>
          </a:xfrm>
        </p:spPr>
        <p:txBody>
          <a:bodyPr/>
          <a:lstStyle/>
          <a:p>
            <a:pPr algn="ctr"/>
            <a:r>
              <a:rPr lang="en-US" sz="2800" b="1" dirty="0">
                <a:solidFill>
                  <a:srgbClr val="00838B"/>
                </a:solidFill>
              </a:rPr>
              <a:t>Federal Responses</a:t>
            </a:r>
          </a:p>
          <a:p>
            <a:pPr>
              <a:buFont typeface="Arial" panose="020B0604020202020204" pitchFamily="34" charset="0"/>
              <a:buChar char="•"/>
            </a:pPr>
            <a:r>
              <a:rPr lang="en-US" dirty="0">
                <a:solidFill>
                  <a:schemeClr val="tx1"/>
                </a:solidFill>
              </a:rPr>
              <a:t>CDC published two “Notes from the Field” in Sept 2021 discussing the detection of xylazine and its connection to overdose</a:t>
            </a:r>
          </a:p>
          <a:p>
            <a:pPr>
              <a:buFont typeface="Arial" panose="020B0604020202020204" pitchFamily="34" charset="0"/>
              <a:buChar char="•"/>
            </a:pPr>
            <a:r>
              <a:rPr lang="en-US" dirty="0">
                <a:solidFill>
                  <a:schemeClr val="tx1"/>
                </a:solidFill>
              </a:rPr>
              <a:t>Nov. 22, the FDA released a statement warning of the risks associated with the growing presence of xylazine in the drug supply.</a:t>
            </a:r>
          </a:p>
          <a:p>
            <a:pPr>
              <a:buFont typeface="Arial" panose="020B0604020202020204" pitchFamily="34" charset="0"/>
              <a:buChar char="•"/>
            </a:pPr>
            <a:r>
              <a:rPr lang="en-US" dirty="0">
                <a:solidFill>
                  <a:schemeClr val="tx1"/>
                </a:solidFill>
              </a:rPr>
              <a:t>Jan 2023, The White House office of National Drug Control Policy (ONDCP), hosted a meeting of the Bidden administration to discuss the emerging threat of the adulterant, xylazine.</a:t>
            </a:r>
          </a:p>
          <a:p>
            <a:pPr>
              <a:buFont typeface="Arial" panose="020B0604020202020204" pitchFamily="34" charset="0"/>
              <a:buChar char="•"/>
            </a:pPr>
            <a:r>
              <a:rPr lang="en-US" dirty="0">
                <a:solidFill>
                  <a:schemeClr val="tx1"/>
                </a:solidFill>
              </a:rPr>
              <a:t>March 2023, DEA released a public safety alert the public on the dangers of fentanyl mixed with xylazine.</a:t>
            </a:r>
          </a:p>
          <a:p>
            <a:pPr>
              <a:buFont typeface="Arial" panose="020B0604020202020204" pitchFamily="34" charset="0"/>
              <a:buChar char="•"/>
            </a:pPr>
            <a:r>
              <a:rPr lang="en-US" dirty="0">
                <a:solidFill>
                  <a:schemeClr val="tx1"/>
                </a:solidFill>
              </a:rPr>
              <a:t>March 2023 SAMHSA released a letter to providers and grantees detailing the risks of xylazine</a:t>
            </a:r>
          </a:p>
          <a:p>
            <a:pPr>
              <a:buFont typeface="Arial" panose="020B0604020202020204" pitchFamily="34" charset="0"/>
              <a:buChar char="•"/>
            </a:pPr>
            <a:r>
              <a:rPr lang="en-US" dirty="0">
                <a:solidFill>
                  <a:schemeClr val="tx1"/>
                </a:solidFill>
              </a:rPr>
              <a:t>April 2023, Dr. Rahul Gupta, the Director of ONDCP, released a statement officially designating fentanyl adulterated with xylazine as an emerging threat to the United States.</a:t>
            </a:r>
          </a:p>
          <a:p>
            <a:pPr marL="0" indent="0">
              <a:buNone/>
            </a:pPr>
            <a:r>
              <a:rPr lang="en-US" sz="2400" b="1" dirty="0">
                <a:solidFill>
                  <a:srgbClr val="00838B"/>
                </a:solidFill>
              </a:rPr>
              <a:t>Congressional Response: </a:t>
            </a:r>
            <a:r>
              <a:rPr lang="en-US" sz="1800" dirty="0">
                <a:solidFill>
                  <a:schemeClr val="tx1"/>
                </a:solidFill>
              </a:rPr>
              <a:t>Proposed legislation that includes the “</a:t>
            </a:r>
            <a:r>
              <a:rPr lang="en-US" sz="1800" i="1" dirty="0">
                <a:solidFill>
                  <a:schemeClr val="tx1"/>
                </a:solidFill>
              </a:rPr>
              <a:t>TRANQ Research Act</a:t>
            </a:r>
            <a:r>
              <a:rPr lang="en-US" sz="1800" dirty="0">
                <a:solidFill>
                  <a:schemeClr val="tx1"/>
                </a:solidFill>
              </a:rPr>
              <a:t>” and introduced the “</a:t>
            </a:r>
            <a:r>
              <a:rPr lang="en-US" sz="1800" i="1" dirty="0">
                <a:solidFill>
                  <a:schemeClr val="tx1"/>
                </a:solidFill>
              </a:rPr>
              <a:t>Combating Illicit Xylazine Act</a:t>
            </a:r>
            <a:r>
              <a:rPr lang="en-US" sz="1800" dirty="0">
                <a:solidFill>
                  <a:schemeClr val="tx1"/>
                </a:solidFill>
              </a:rPr>
              <a:t>” which would list xylazine as a controlled substance and create penalties for unlawful use and distribution under the Controlled Substances ACT (CSA).</a:t>
            </a:r>
          </a:p>
          <a:p>
            <a:pPr>
              <a:buFont typeface="Arial" panose="020B0604020202020204" pitchFamily="34" charset="0"/>
              <a:buChar char="•"/>
            </a:pPr>
            <a:endParaRPr lang="en-US" sz="2400" dirty="0">
              <a:solidFill>
                <a:schemeClr val="tx1"/>
              </a:solidFill>
            </a:endParaRPr>
          </a:p>
          <a:p>
            <a:pPr lvl="1"/>
            <a:endParaRPr lang="en-US" sz="2200" dirty="0">
              <a:solidFill>
                <a:schemeClr val="tx1"/>
              </a:solidFill>
            </a:endParaRPr>
          </a:p>
          <a:p>
            <a:endParaRPr lang="en-US" sz="2800" dirty="0">
              <a:solidFill>
                <a:schemeClr val="tx1"/>
              </a:solidFill>
            </a:endParaRPr>
          </a:p>
        </p:txBody>
      </p:sp>
      <p:sp>
        <p:nvSpPr>
          <p:cNvPr id="3" name="Date Placeholder 2">
            <a:extLst>
              <a:ext uri="{FF2B5EF4-FFF2-40B4-BE49-F238E27FC236}">
                <a16:creationId xmlns:a16="http://schemas.microsoft.com/office/drawing/2014/main" id="{7048A654-5418-C14A-7F40-32C66B92D023}"/>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CFEB7E4B-A8D5-E3BA-F2C4-DDB35C7AD730}"/>
              </a:ext>
            </a:extLst>
          </p:cNvPr>
          <p:cNvSpPr>
            <a:spLocks noGrp="1"/>
          </p:cNvSpPr>
          <p:nvPr>
            <p:ph type="sldNum" sz="quarter" idx="4"/>
          </p:nvPr>
        </p:nvSpPr>
        <p:spPr/>
        <p:txBody>
          <a:bodyPr/>
          <a:lstStyle/>
          <a:p>
            <a:fld id="{A339896C-E2EF-470F-BA91-85D676E592B3}" type="slidenum">
              <a:rPr lang="en-US" smtClean="0"/>
              <a:t>31</a:t>
            </a:fld>
            <a:endParaRPr lang="en-US"/>
          </a:p>
        </p:txBody>
      </p:sp>
    </p:spTree>
    <p:extLst>
      <p:ext uri="{BB962C8B-B14F-4D97-AF65-F5344CB8AC3E}">
        <p14:creationId xmlns:p14="http://schemas.microsoft.com/office/powerpoint/2010/main" val="285274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2107C53-DB2E-1D46-1D40-DC9AA2F65A2E}"/>
              </a:ext>
            </a:extLst>
          </p:cNvPr>
          <p:cNvPicPr>
            <a:picLocks noGrp="1" noChangeAspect="1"/>
          </p:cNvPicPr>
          <p:nvPr>
            <p:ph idx="1"/>
          </p:nvPr>
        </p:nvPicPr>
        <p:blipFill>
          <a:blip r:embed="rId3"/>
          <a:stretch>
            <a:fillRect/>
          </a:stretch>
        </p:blipFill>
        <p:spPr>
          <a:xfrm>
            <a:off x="2872624" y="1737995"/>
            <a:ext cx="6283558" cy="4022725"/>
          </a:xfrm>
        </p:spPr>
      </p:pic>
      <p:sp>
        <p:nvSpPr>
          <p:cNvPr id="3" name="Date Placeholder 2">
            <a:extLst>
              <a:ext uri="{FF2B5EF4-FFF2-40B4-BE49-F238E27FC236}">
                <a16:creationId xmlns:a16="http://schemas.microsoft.com/office/drawing/2014/main" id="{AF5692D4-8920-50B4-5C70-B861AF409794}"/>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640AF29C-E414-9A4A-574E-66AAFF523BB0}"/>
              </a:ext>
            </a:extLst>
          </p:cNvPr>
          <p:cNvSpPr>
            <a:spLocks noGrp="1"/>
          </p:cNvSpPr>
          <p:nvPr>
            <p:ph type="sldNum" sz="quarter" idx="4"/>
          </p:nvPr>
        </p:nvSpPr>
        <p:spPr/>
        <p:txBody>
          <a:bodyPr/>
          <a:lstStyle/>
          <a:p>
            <a:fld id="{A339896C-E2EF-470F-BA91-85D676E592B3}" type="slidenum">
              <a:rPr lang="en-US" smtClean="0"/>
              <a:t>32</a:t>
            </a:fld>
            <a:endParaRPr lang="en-US"/>
          </a:p>
        </p:txBody>
      </p:sp>
      <p:sp>
        <p:nvSpPr>
          <p:cNvPr id="7" name="TextBox 6">
            <a:extLst>
              <a:ext uri="{FF2B5EF4-FFF2-40B4-BE49-F238E27FC236}">
                <a16:creationId xmlns:a16="http://schemas.microsoft.com/office/drawing/2014/main" id="{95CD74AF-F33E-B486-A864-145BA7B919F2}"/>
              </a:ext>
            </a:extLst>
          </p:cNvPr>
          <p:cNvSpPr txBox="1"/>
          <p:nvPr/>
        </p:nvSpPr>
        <p:spPr>
          <a:xfrm>
            <a:off x="2143760" y="1097280"/>
            <a:ext cx="7203440" cy="584775"/>
          </a:xfrm>
          <a:prstGeom prst="rect">
            <a:avLst/>
          </a:prstGeom>
          <a:noFill/>
        </p:spPr>
        <p:txBody>
          <a:bodyPr wrap="square" rtlCol="0">
            <a:spAutoFit/>
          </a:bodyPr>
          <a:lstStyle/>
          <a:p>
            <a:pPr algn="ctr"/>
            <a:r>
              <a:rPr lang="en-US" sz="3200" b="1" dirty="0">
                <a:solidFill>
                  <a:srgbClr val="00838B"/>
                </a:solidFill>
              </a:rPr>
              <a:t>Hope in Recovery</a:t>
            </a:r>
          </a:p>
        </p:txBody>
      </p:sp>
    </p:spTree>
    <p:extLst>
      <p:ext uri="{BB962C8B-B14F-4D97-AF65-F5344CB8AC3E}">
        <p14:creationId xmlns:p14="http://schemas.microsoft.com/office/powerpoint/2010/main" val="401844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44F992-2E8B-439E-9639-C49EC543EE28}"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9896C-E2EF-470F-BA91-85D676E592B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0" name="Group 9"/>
          <p:cNvGrpSpPr/>
          <p:nvPr/>
        </p:nvGrpSpPr>
        <p:grpSpPr>
          <a:xfrm>
            <a:off x="2291526" y="187174"/>
            <a:ext cx="6539273" cy="1889464"/>
            <a:chOff x="244245" y="2753517"/>
            <a:chExt cx="7693262" cy="2222899"/>
          </a:xfrm>
        </p:grpSpPr>
        <p:pic>
          <p:nvPicPr>
            <p:cNvPr id="11" name="Picture 10"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12" name="Picture 11"/>
            <p:cNvPicPr>
              <a:picLocks noChangeAspect="1"/>
            </p:cNvPicPr>
            <p:nvPr/>
          </p:nvPicPr>
          <p:blipFill>
            <a:blip r:embed="rId4"/>
            <a:stretch>
              <a:fillRect/>
            </a:stretch>
          </p:blipFill>
          <p:spPr>
            <a:xfrm>
              <a:off x="2512882" y="2969234"/>
              <a:ext cx="5424625" cy="1791467"/>
            </a:xfrm>
            <a:prstGeom prst="rect">
              <a:avLst/>
            </a:prstGeom>
          </p:spPr>
        </p:pic>
      </p:grpSp>
      <p:sp>
        <p:nvSpPr>
          <p:cNvPr id="13" name="TextBox 12"/>
          <p:cNvSpPr txBox="1"/>
          <p:nvPr/>
        </p:nvSpPr>
        <p:spPr>
          <a:xfrm>
            <a:off x="1750351" y="2111630"/>
            <a:ext cx="7806558" cy="43088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838B"/>
                </a:solidFill>
                <a:effectLst/>
                <a:uLnTx/>
                <a:uFillTx/>
                <a:latin typeface="Calibri" panose="020F0502020204030204"/>
                <a:ea typeface="+mn-ea"/>
                <a:cs typeface="+mn-cs"/>
              </a:rPr>
              <a:t>1801 Main Street, 12</a:t>
            </a:r>
            <a:r>
              <a:rPr kumimoji="0" lang="en-US" sz="2200" b="1" i="0" u="none" strike="noStrike" kern="1200" cap="none" spc="0" normalizeH="0" baseline="30000" noProof="0" dirty="0">
                <a:ln>
                  <a:noFill/>
                </a:ln>
                <a:solidFill>
                  <a:srgbClr val="00838B"/>
                </a:solidFill>
                <a:effectLst/>
                <a:uLnTx/>
                <a:uFillTx/>
                <a:latin typeface="Calibri" panose="020F0502020204030204"/>
                <a:ea typeface="+mn-ea"/>
                <a:cs typeface="+mn-cs"/>
              </a:rPr>
              <a:t>th</a:t>
            </a:r>
            <a:r>
              <a:rPr kumimoji="0" lang="en-US" sz="2200" b="1" i="0" u="none" strike="noStrike" kern="1200" cap="none" spc="0" normalizeH="0" baseline="0" noProof="0" dirty="0">
                <a:ln>
                  <a:noFill/>
                </a:ln>
                <a:solidFill>
                  <a:srgbClr val="00838B"/>
                </a:solidFill>
                <a:effectLst/>
                <a:uLnTx/>
                <a:uFillTx/>
                <a:latin typeface="Calibri" panose="020F0502020204030204"/>
                <a:ea typeface="+mn-ea"/>
                <a:cs typeface="+mn-cs"/>
              </a:rPr>
              <a:t> Floor • Columbia, SC  29201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838B"/>
                </a:solidFill>
                <a:effectLst/>
                <a:uLnTx/>
                <a:uFillTx/>
                <a:latin typeface="Calibri" panose="020F0502020204030204"/>
                <a:ea typeface="+mn-ea"/>
                <a:cs typeface="+mn-cs"/>
              </a:rPr>
              <a:t>telephone: 803-896-5555 • fax: 803-896-5557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838B"/>
                </a:solidFill>
                <a:effectLst/>
                <a:uLnTx/>
                <a:uFillTx/>
                <a:latin typeface="Calibri" panose="020F0502020204030204"/>
                <a:ea typeface="+mn-ea"/>
                <a:cs typeface="+mn-cs"/>
              </a:rPr>
              <a:t>www.daodas.sc.gov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838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838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838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838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838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838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838B"/>
                </a:solidFill>
                <a:effectLst/>
                <a:uLnTx/>
                <a:uFillTx/>
                <a:latin typeface="Calibri" panose="020F0502020204030204"/>
                <a:ea typeface="+mn-ea"/>
                <a:cs typeface="+mn-cs"/>
              </a:rPr>
              <a:t>Linda Brown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838B"/>
                </a:solidFill>
                <a:effectLst/>
                <a:uLnTx/>
                <a:uFillTx/>
                <a:latin typeface="Calibri" panose="020F0502020204030204"/>
                <a:ea typeface="+mn-ea"/>
                <a:cs typeface="+mn-cs"/>
              </a:rPr>
              <a:t>lbrown@daodas.sc.gov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838B"/>
                </a:solidFill>
                <a:effectLst/>
                <a:uLnTx/>
                <a:uFillTx/>
                <a:latin typeface="Calibri" panose="020F0502020204030204"/>
                <a:ea typeface="+mn-ea"/>
                <a:cs typeface="+mn-cs"/>
              </a:rPr>
              <a:t>Phone: 803-896-7387</a:t>
            </a:r>
          </a:p>
        </p:txBody>
      </p:sp>
      <p:sp>
        <p:nvSpPr>
          <p:cNvPr id="14" name="Oval 13"/>
          <p:cNvSpPr>
            <a:spLocks noChangeAspect="1"/>
          </p:cNvSpPr>
          <p:nvPr/>
        </p:nvSpPr>
        <p:spPr>
          <a:xfrm>
            <a:off x="4776161" y="3304205"/>
            <a:ext cx="1598882" cy="2011680"/>
          </a:xfrm>
          <a:prstGeom prst="ellipse">
            <a:avLst/>
          </a:prstGeom>
          <a:blipFill>
            <a:blip r:embed="rId5"/>
            <a:stretch>
              <a:fillRect/>
            </a:stretch>
          </a:blipFill>
          <a:ln w="57150">
            <a:solidFill>
              <a:srgbClr val="008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06676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260F5A0-11A1-92BF-50A4-67D1E97D2839}"/>
              </a:ext>
            </a:extLst>
          </p:cNvPr>
          <p:cNvPicPr>
            <a:picLocks noGrp="1" noChangeAspect="1"/>
          </p:cNvPicPr>
          <p:nvPr>
            <p:ph idx="1"/>
          </p:nvPr>
        </p:nvPicPr>
        <p:blipFill>
          <a:blip r:embed="rId3"/>
          <a:stretch>
            <a:fillRect/>
          </a:stretch>
        </p:blipFill>
        <p:spPr>
          <a:xfrm>
            <a:off x="189406" y="680613"/>
            <a:ext cx="11362514" cy="5713862"/>
          </a:xfrm>
        </p:spPr>
      </p:pic>
      <p:sp>
        <p:nvSpPr>
          <p:cNvPr id="3" name="Date Placeholder 2">
            <a:extLst>
              <a:ext uri="{FF2B5EF4-FFF2-40B4-BE49-F238E27FC236}">
                <a16:creationId xmlns:a16="http://schemas.microsoft.com/office/drawing/2014/main" id="{E6052408-93B8-D893-A1C1-F4F191EE9BC5}"/>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E4912E22-8351-9F03-2D62-AD516EB779B5}"/>
              </a:ext>
            </a:extLst>
          </p:cNvPr>
          <p:cNvSpPr>
            <a:spLocks noGrp="1"/>
          </p:cNvSpPr>
          <p:nvPr>
            <p:ph type="sldNum" sz="quarter" idx="4"/>
          </p:nvPr>
        </p:nvSpPr>
        <p:spPr/>
        <p:txBody>
          <a:bodyPr/>
          <a:lstStyle/>
          <a:p>
            <a:fld id="{A339896C-E2EF-470F-BA91-85D676E592B3}" type="slidenum">
              <a:rPr lang="en-US" smtClean="0"/>
              <a:t>4</a:t>
            </a:fld>
            <a:endParaRPr lang="en-US"/>
          </a:p>
        </p:txBody>
      </p:sp>
    </p:spTree>
    <p:extLst>
      <p:ext uri="{BB962C8B-B14F-4D97-AF65-F5344CB8AC3E}">
        <p14:creationId xmlns:p14="http://schemas.microsoft.com/office/powerpoint/2010/main" val="369908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819428-4577-5035-38C4-728BDC431D35}"/>
              </a:ext>
            </a:extLst>
          </p:cNvPr>
          <p:cNvSpPr>
            <a:spLocks noGrp="1"/>
          </p:cNvSpPr>
          <p:nvPr>
            <p:ph idx="1"/>
          </p:nvPr>
        </p:nvSpPr>
        <p:spPr>
          <a:xfrm>
            <a:off x="172721" y="924560"/>
            <a:ext cx="10982960" cy="4944534"/>
          </a:xfrm>
        </p:spPr>
        <p:txBody>
          <a:bodyPr/>
          <a:lstStyle/>
          <a:p>
            <a:pPr marL="201168" lvl="1" indent="0">
              <a:buNone/>
            </a:pPr>
            <a:r>
              <a:rPr lang="en-US" sz="3200" b="1" dirty="0">
                <a:solidFill>
                  <a:srgbClr val="00838B"/>
                </a:solidFill>
              </a:rPr>
              <a:t>First known diversion in US</a:t>
            </a:r>
          </a:p>
          <a:p>
            <a:pPr marL="201168" lvl="1" indent="0">
              <a:buNone/>
            </a:pPr>
            <a:endParaRPr lang="en-US" sz="3200" b="1" dirty="0">
              <a:solidFill>
                <a:srgbClr val="00838B"/>
              </a:solidFill>
            </a:endParaRPr>
          </a:p>
          <a:p>
            <a:pPr lvl="2">
              <a:buFont typeface="Arial" panose="020B0604020202020204" pitchFamily="34" charset="0"/>
              <a:buChar char="•"/>
            </a:pPr>
            <a:r>
              <a:rPr lang="en-US" sz="2800" dirty="0">
                <a:solidFill>
                  <a:schemeClr val="tx1"/>
                </a:solidFill>
              </a:rPr>
              <a:t>Late 1990s in Puerto Rico. Known there as “</a:t>
            </a:r>
            <a:r>
              <a:rPr lang="en-US" sz="2800" i="1" dirty="0" err="1">
                <a:solidFill>
                  <a:schemeClr val="tx1"/>
                </a:solidFill>
              </a:rPr>
              <a:t>anestesia</a:t>
            </a:r>
            <a:r>
              <a:rPr lang="en-US" sz="2800" i="1" dirty="0">
                <a:solidFill>
                  <a:schemeClr val="tx1"/>
                </a:solidFill>
              </a:rPr>
              <a:t> de caballo</a:t>
            </a:r>
            <a:r>
              <a:rPr lang="en-US" sz="2800" dirty="0">
                <a:solidFill>
                  <a:schemeClr val="tx1"/>
                </a:solidFill>
              </a:rPr>
              <a:t>”</a:t>
            </a:r>
            <a:r>
              <a:rPr lang="en-US" sz="2400" dirty="0">
                <a:solidFill>
                  <a:schemeClr val="tx1"/>
                </a:solidFill>
              </a:rPr>
              <a:t> (translation: horse anesthesia)</a:t>
            </a:r>
          </a:p>
          <a:p>
            <a:pPr marL="384048" lvl="2" indent="0">
              <a:buNone/>
            </a:pPr>
            <a:endParaRPr lang="en-US" sz="2400" dirty="0">
              <a:solidFill>
                <a:schemeClr val="tx1"/>
              </a:solidFill>
            </a:endParaRPr>
          </a:p>
          <a:p>
            <a:pPr lvl="2">
              <a:buFont typeface="Arial" panose="020B0604020202020204" pitchFamily="34" charset="0"/>
              <a:buChar char="•"/>
            </a:pPr>
            <a:r>
              <a:rPr lang="en-US" sz="2800" dirty="0">
                <a:solidFill>
                  <a:schemeClr val="tx1"/>
                </a:solidFill>
              </a:rPr>
              <a:t>In US, early ethnographic research among PWIDs (who immigrated from PR), living in small cattle-farming town.</a:t>
            </a:r>
          </a:p>
          <a:p>
            <a:pPr lvl="3">
              <a:buFont typeface="Arial" panose="020B0604020202020204" pitchFamily="34" charset="0"/>
              <a:buChar char="•"/>
            </a:pPr>
            <a:r>
              <a:rPr lang="en-US" sz="2400" kern="100" dirty="0">
                <a:solidFill>
                  <a:schemeClr val="tx1"/>
                </a:solidFill>
                <a:ea typeface="Calibri" panose="020F0502020204030204" pitchFamily="34" charset="0"/>
                <a:cs typeface="Times New Roman" panose="02020603050405020304" pitchFamily="18" charset="0"/>
              </a:rPr>
              <a:t>Drug checking results from syringes showed</a:t>
            </a:r>
            <a:r>
              <a:rPr lang="en-US" sz="2400" kern="100" dirty="0">
                <a:solidFill>
                  <a:schemeClr val="tx1"/>
                </a:solidFill>
                <a:effectLst/>
                <a:ea typeface="Calibri" panose="020F0502020204030204" pitchFamily="34" charset="0"/>
                <a:cs typeface="Times New Roman" panose="02020603050405020304" pitchFamily="18" charset="0"/>
              </a:rPr>
              <a:t> 98-100% contained Xylazine</a:t>
            </a:r>
          </a:p>
          <a:p>
            <a:pPr lvl="3">
              <a:buFont typeface="Arial" panose="020B0604020202020204" pitchFamily="34" charset="0"/>
              <a:buChar char="•"/>
            </a:pPr>
            <a:r>
              <a:rPr lang="en-US" sz="2400" kern="100" dirty="0">
                <a:solidFill>
                  <a:schemeClr val="tx1"/>
                </a:solidFill>
                <a:cs typeface="Times New Roman" panose="02020603050405020304" pitchFamily="18" charset="0"/>
              </a:rPr>
              <a:t>Poorer health among these PWID included skin ulcer not associated with lack of access to hygiene (i.e. homelessness)</a:t>
            </a:r>
            <a:endParaRPr lang="en-US" sz="2400" dirty="0">
              <a:solidFill>
                <a:schemeClr val="tx1"/>
              </a:solidFill>
            </a:endParaRPr>
          </a:p>
          <a:p>
            <a:endParaRPr lang="en-US" dirty="0"/>
          </a:p>
        </p:txBody>
      </p:sp>
      <p:sp>
        <p:nvSpPr>
          <p:cNvPr id="3" name="Date Placeholder 2">
            <a:extLst>
              <a:ext uri="{FF2B5EF4-FFF2-40B4-BE49-F238E27FC236}">
                <a16:creationId xmlns:a16="http://schemas.microsoft.com/office/drawing/2014/main" id="{719FC3E9-8E14-8F21-5F21-5E90863881A5}"/>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C943EC36-3B21-581F-FE5A-480B4D790C32}"/>
              </a:ext>
            </a:extLst>
          </p:cNvPr>
          <p:cNvSpPr>
            <a:spLocks noGrp="1"/>
          </p:cNvSpPr>
          <p:nvPr>
            <p:ph type="sldNum" sz="quarter" idx="4"/>
          </p:nvPr>
        </p:nvSpPr>
        <p:spPr/>
        <p:txBody>
          <a:bodyPr/>
          <a:lstStyle/>
          <a:p>
            <a:fld id="{A339896C-E2EF-470F-BA91-85D676E592B3}" type="slidenum">
              <a:rPr lang="en-US" smtClean="0"/>
              <a:t>5</a:t>
            </a:fld>
            <a:endParaRPr lang="en-US"/>
          </a:p>
        </p:txBody>
      </p:sp>
      <p:sp>
        <p:nvSpPr>
          <p:cNvPr id="7" name="TextBox 6">
            <a:extLst>
              <a:ext uri="{FF2B5EF4-FFF2-40B4-BE49-F238E27FC236}">
                <a16:creationId xmlns:a16="http://schemas.microsoft.com/office/drawing/2014/main" id="{2B137C53-572B-39EC-DA0D-48ACA287D3BD}"/>
              </a:ext>
            </a:extLst>
          </p:cNvPr>
          <p:cNvSpPr txBox="1"/>
          <p:nvPr/>
        </p:nvSpPr>
        <p:spPr>
          <a:xfrm>
            <a:off x="1738648" y="6459789"/>
            <a:ext cx="7959144" cy="375552"/>
          </a:xfrm>
          <a:prstGeom prst="rect">
            <a:avLst/>
          </a:prstGeom>
          <a:noFill/>
        </p:spPr>
        <p:txBody>
          <a:bodyPr wrap="square" rtlCol="0">
            <a:spAutoFit/>
          </a:bodyPr>
          <a:lstStyle/>
          <a:p>
            <a:pPr marR="0" lvl="1">
              <a:lnSpc>
                <a:spcPct val="107000"/>
              </a:lnSpc>
              <a:spcBef>
                <a:spcPts val="0"/>
              </a:spcBef>
              <a:spcAft>
                <a:spcPts val="800"/>
              </a:spcAft>
            </a:pP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Torruela</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RA. Sust Abuse Treat </a:t>
            </a:r>
            <a:r>
              <a:rPr lang="en-US" sz="1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Preve</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Policy. 2011 Apr 11;6:7</a:t>
            </a:r>
          </a:p>
        </p:txBody>
      </p:sp>
    </p:spTree>
    <p:extLst>
      <p:ext uri="{BB962C8B-B14F-4D97-AF65-F5344CB8AC3E}">
        <p14:creationId xmlns:p14="http://schemas.microsoft.com/office/powerpoint/2010/main" val="298785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p:cTn id="26"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8D19F61-77DF-B2E5-19F5-97B6FD07388A}"/>
              </a:ext>
            </a:extLst>
          </p:cNvPr>
          <p:cNvSpPr>
            <a:spLocks noGrp="1"/>
          </p:cNvSpPr>
          <p:nvPr>
            <p:ph idx="1"/>
          </p:nvPr>
        </p:nvSpPr>
        <p:spPr>
          <a:xfrm>
            <a:off x="148250" y="1610085"/>
            <a:ext cx="11895500" cy="4645455"/>
          </a:xfrm>
        </p:spPr>
        <p:txBody>
          <a:bodyPr/>
          <a:lstStyle/>
          <a:p>
            <a:pPr marL="201168" lvl="1" indent="0">
              <a:buNone/>
            </a:pPr>
            <a:r>
              <a:rPr lang="en-US" sz="2800" b="1" kern="100" dirty="0">
                <a:solidFill>
                  <a:srgbClr val="00838B"/>
                </a:solidFill>
                <a:latin typeface="Calibri" panose="020F0502020204030204" pitchFamily="34" charset="0"/>
                <a:ea typeface="Calibri" panose="020F0502020204030204" pitchFamily="34" charset="0"/>
                <a:cs typeface="Times New Roman" panose="02020603050405020304" pitchFamily="18" charset="0"/>
              </a:rPr>
              <a:t>Not approved for human use in the U.S. </a:t>
            </a:r>
            <a:r>
              <a:rPr lang="en-US" sz="2400" kern="100" dirty="0">
                <a:latin typeface="Calibri" panose="020F0502020204030204" pitchFamily="34" charset="0"/>
                <a:ea typeface="Calibri" panose="020F0502020204030204" pitchFamily="34" charset="0"/>
                <a:cs typeface="Times New Roman" panose="02020603050405020304" pitchFamily="18" charset="0"/>
              </a:rPr>
              <a:t>so not currently a controlled substance under the U.S. Controlled Substances Act, (CSA).</a:t>
            </a:r>
          </a:p>
          <a:p>
            <a:pPr marL="384048" lvl="2" indent="0">
              <a:buNone/>
            </a:pPr>
            <a:r>
              <a:rPr lang="en-US" sz="2000" b="1" kern="100" dirty="0">
                <a:latin typeface="Calibri" panose="020F0502020204030204" pitchFamily="34" charset="0"/>
                <a:ea typeface="Calibri" panose="020F0502020204030204" pitchFamily="34" charset="0"/>
                <a:cs typeface="Times New Roman" panose="02020603050405020304" pitchFamily="18" charset="0"/>
              </a:rPr>
              <a:t>Note:</a:t>
            </a:r>
            <a:r>
              <a:rPr lang="en-US" sz="2000" kern="100" dirty="0">
                <a:latin typeface="Calibri" panose="020F0502020204030204" pitchFamily="34" charset="0"/>
                <a:ea typeface="Calibri" panose="020F0502020204030204" pitchFamily="34" charset="0"/>
                <a:cs typeface="Times New Roman" panose="02020603050405020304" pitchFamily="18" charset="0"/>
              </a:rPr>
              <a:t> Detailed on later slide is new proposed legislation to list xylazine as a controlled substance under the CSA</a:t>
            </a:r>
            <a:endParaRPr lang="en-US" dirty="0"/>
          </a:p>
          <a:p>
            <a:pPr marL="201168" lvl="1" indent="0">
              <a:buNone/>
            </a:pPr>
            <a:r>
              <a:rPr lang="en-US" sz="2800" b="1" kern="100" dirty="0">
                <a:solidFill>
                  <a:srgbClr val="00838B"/>
                </a:solidFill>
                <a:latin typeface="Calibri" panose="020F0502020204030204" pitchFamily="34" charset="0"/>
                <a:ea typeface="Calibri" panose="020F0502020204030204" pitchFamily="34" charset="0"/>
                <a:cs typeface="Times New Roman" panose="02020603050405020304" pitchFamily="18" charset="0"/>
              </a:rPr>
              <a:t>Approved for veterinary medicine for use in procedural sedation for over 50 years: </a:t>
            </a:r>
          </a:p>
          <a:p>
            <a:pPr lvl="2">
              <a:buFont typeface="Arial" panose="020B0604020202020204" pitchFamily="34" charset="0"/>
              <a:buChar char="•"/>
            </a:pPr>
            <a:r>
              <a:rPr lang="en-US" sz="2400" b="1" kern="100" dirty="0">
                <a:solidFill>
                  <a:srgbClr val="00838B"/>
                </a:solidFill>
                <a:latin typeface="Calibri" panose="020F0502020204030204" pitchFamily="34" charset="0"/>
                <a:ea typeface="Calibri" panose="020F0502020204030204" pitchFamily="34" charset="0"/>
                <a:cs typeface="Times New Roman" panose="02020603050405020304" pitchFamily="18" charset="0"/>
              </a:rPr>
              <a:t>Licit sales </a:t>
            </a:r>
            <a:r>
              <a:rPr lang="en-US" sz="2400" kern="100" dirty="0">
                <a:latin typeface="Calibri" panose="020F0502020204030204" pitchFamily="34" charset="0"/>
                <a:ea typeface="Calibri" panose="020F0502020204030204" pitchFamily="34" charset="0"/>
                <a:cs typeface="Times New Roman" panose="02020603050405020304" pitchFamily="18" charset="0"/>
              </a:rPr>
              <a:t>for veterinary use: direct sales from pharmaceutical distributors and internet sites catering to veterinarians. </a:t>
            </a:r>
          </a:p>
          <a:p>
            <a:pPr lvl="4">
              <a:buFont typeface="Arial" panose="020B0604020202020204" pitchFamily="34" charset="0"/>
              <a:buChar char="•"/>
            </a:pPr>
            <a:r>
              <a:rPr lang="en-US" sz="2400" kern="100" dirty="0">
                <a:latin typeface="Calibri" panose="020F0502020204030204" pitchFamily="34" charset="0"/>
                <a:ea typeface="Calibri" panose="020F0502020204030204" pitchFamily="34" charset="0"/>
                <a:cs typeface="Times New Roman" panose="02020603050405020304" pitchFamily="18" charset="0"/>
              </a:rPr>
              <a:t>Two Formulations: one for larger animals and one for smaller animals</a:t>
            </a:r>
          </a:p>
          <a:p>
            <a:pPr marL="384048" lvl="2" indent="0">
              <a:buNone/>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lvl="2">
              <a:buFont typeface="Arial" panose="020B0604020202020204" pitchFamily="34" charset="0"/>
              <a:buChar char="•"/>
            </a:pPr>
            <a:r>
              <a:rPr lang="en-US" sz="2400" b="1" kern="100" dirty="0">
                <a:solidFill>
                  <a:srgbClr val="00838B"/>
                </a:solidFill>
                <a:latin typeface="Calibri" panose="020F0502020204030204" pitchFamily="34" charset="0"/>
                <a:ea typeface="Calibri" panose="020F0502020204030204" pitchFamily="34" charset="0"/>
                <a:cs typeface="Times New Roman" panose="02020603050405020304" pitchFamily="18" charset="0"/>
              </a:rPr>
              <a:t>Illicit sales</a:t>
            </a:r>
            <a:r>
              <a:rPr lang="en-US" sz="2400" kern="100" dirty="0">
                <a:latin typeface="Calibri" panose="020F0502020204030204" pitchFamily="34" charset="0"/>
                <a:ea typeface="Calibri" panose="020F0502020204030204" pitchFamily="34" charset="0"/>
                <a:cs typeface="Times New Roman" panose="02020603050405020304" pitchFamily="18" charset="0"/>
              </a:rPr>
              <a:t>: easily available for purchase on other internet sites in liquid and powder form, without proof of legitimate need. Prices range from $6-$20 U.S. dollars per kilogram</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p>
          <a:p>
            <a:pPr marL="384048" lvl="2" indent="0">
              <a:buNone/>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2"/>
          </p:nvPr>
        </p:nvSpPr>
        <p:spPr/>
        <p:txBody>
          <a:bodyPr/>
          <a:lstStyle/>
          <a:p>
            <a:fld id="{DB44F992-2E8B-439E-9639-C49EC543EE28}" type="datetime1">
              <a:rPr lang="en-US" smtClean="0"/>
              <a:t>11/6/2023</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6</a:t>
            </a:fld>
            <a:endParaRPr lang="en-US"/>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3600" b="1" dirty="0">
              <a:solidFill>
                <a:srgbClr val="00838B"/>
              </a:solidFill>
              <a:latin typeface="+mn-lt"/>
            </a:endParaRPr>
          </a:p>
        </p:txBody>
      </p:sp>
      <p:sp>
        <p:nvSpPr>
          <p:cNvPr id="7" name="TextBox 6">
            <a:extLst>
              <a:ext uri="{FF2B5EF4-FFF2-40B4-BE49-F238E27FC236}">
                <a16:creationId xmlns:a16="http://schemas.microsoft.com/office/drawing/2014/main" id="{19F344AC-E1DC-1EB9-AD69-7DF73D7D8429}"/>
              </a:ext>
            </a:extLst>
          </p:cNvPr>
          <p:cNvSpPr txBox="1"/>
          <p:nvPr/>
        </p:nvSpPr>
        <p:spPr>
          <a:xfrm>
            <a:off x="1353427" y="746703"/>
            <a:ext cx="9246742" cy="584775"/>
          </a:xfrm>
          <a:prstGeom prst="rect">
            <a:avLst/>
          </a:prstGeom>
          <a:noFill/>
        </p:spPr>
        <p:txBody>
          <a:bodyPr wrap="square" rtlCol="0">
            <a:spAutoFit/>
          </a:bodyPr>
          <a:lstStyle/>
          <a:p>
            <a:pPr algn="ctr"/>
            <a:r>
              <a:rPr lang="en-US" sz="3200" b="1" dirty="0">
                <a:solidFill>
                  <a:srgbClr val="00838B"/>
                </a:solidFill>
              </a:rPr>
              <a:t>FDA Approvals for Xylazine Use in the US</a:t>
            </a:r>
          </a:p>
        </p:txBody>
      </p:sp>
      <p:sp>
        <p:nvSpPr>
          <p:cNvPr id="5" name="TextBox 4">
            <a:extLst>
              <a:ext uri="{FF2B5EF4-FFF2-40B4-BE49-F238E27FC236}">
                <a16:creationId xmlns:a16="http://schemas.microsoft.com/office/drawing/2014/main" id="{EFA06AE5-52DE-8D1C-0800-8EB18EB5A59F}"/>
              </a:ext>
            </a:extLst>
          </p:cNvPr>
          <p:cNvSpPr txBox="1"/>
          <p:nvPr/>
        </p:nvSpPr>
        <p:spPr>
          <a:xfrm>
            <a:off x="2044556" y="6455582"/>
            <a:ext cx="9194943" cy="369332"/>
          </a:xfrm>
          <a:prstGeom prst="rect">
            <a:avLst/>
          </a:prstGeom>
          <a:noFill/>
        </p:spPr>
        <p:txBody>
          <a:bodyPr wrap="square" rtlCol="0">
            <a:spAutoFit/>
          </a:bodyPr>
          <a:lstStyle/>
          <a:p>
            <a:r>
              <a:rPr lang="en-US" dirty="0">
                <a:solidFill>
                  <a:schemeClr val="bg1"/>
                </a:solidFill>
              </a:rPr>
              <a:t>Xylazine. Drug Enforcement Administration Diversion Control Division Website. 2022</a:t>
            </a:r>
          </a:p>
        </p:txBody>
      </p:sp>
    </p:spTree>
    <p:extLst>
      <p:ext uri="{BB962C8B-B14F-4D97-AF65-F5344CB8AC3E}">
        <p14:creationId xmlns:p14="http://schemas.microsoft.com/office/powerpoint/2010/main" val="113070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EBC4F59-8DE7-7EAB-F2D0-8C8C8BE0FE79}"/>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2F0B6DB9-11F6-0D9F-B830-BC454EC1E32F}"/>
              </a:ext>
            </a:extLst>
          </p:cNvPr>
          <p:cNvSpPr>
            <a:spLocks noGrp="1"/>
          </p:cNvSpPr>
          <p:nvPr>
            <p:ph type="sldNum" sz="quarter" idx="4"/>
          </p:nvPr>
        </p:nvSpPr>
        <p:spPr/>
        <p:txBody>
          <a:bodyPr/>
          <a:lstStyle/>
          <a:p>
            <a:fld id="{A339896C-E2EF-470F-BA91-85D676E592B3}" type="slidenum">
              <a:rPr lang="en-US" smtClean="0"/>
              <a:t>7</a:t>
            </a:fld>
            <a:endParaRPr lang="en-US"/>
          </a:p>
        </p:txBody>
      </p:sp>
      <p:sp>
        <p:nvSpPr>
          <p:cNvPr id="6" name="Content Placeholder 5">
            <a:extLst>
              <a:ext uri="{FF2B5EF4-FFF2-40B4-BE49-F238E27FC236}">
                <a16:creationId xmlns:a16="http://schemas.microsoft.com/office/drawing/2014/main" id="{1FFE5ED7-1D74-59F8-4B01-3D36D06D9B70}"/>
              </a:ext>
            </a:extLst>
          </p:cNvPr>
          <p:cNvSpPr>
            <a:spLocks noGrp="1"/>
          </p:cNvSpPr>
          <p:nvPr>
            <p:ph idx="1"/>
          </p:nvPr>
        </p:nvSpPr>
        <p:spPr>
          <a:xfrm>
            <a:off x="365761" y="1931014"/>
            <a:ext cx="10789920" cy="3938079"/>
          </a:xfrm>
        </p:spPr>
        <p:txBody>
          <a:bodyPr anchor="ctr"/>
          <a:lstStyle/>
          <a:p>
            <a:pPr marL="0" indent="0" algn="r">
              <a:buNone/>
            </a:pP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2800" dirty="0">
                <a:solidFill>
                  <a:schemeClr val="tx1"/>
                </a:solidFill>
              </a:rPr>
              <a:t>		</a:t>
            </a:r>
          </a:p>
        </p:txBody>
      </p:sp>
      <p:sp>
        <p:nvSpPr>
          <p:cNvPr id="9" name="Rectangle 8">
            <a:extLst>
              <a:ext uri="{FF2B5EF4-FFF2-40B4-BE49-F238E27FC236}">
                <a16:creationId xmlns:a16="http://schemas.microsoft.com/office/drawing/2014/main" id="{7150516C-9508-69DD-EB05-507A5CEA4DB5}"/>
              </a:ext>
            </a:extLst>
          </p:cNvPr>
          <p:cNvSpPr/>
          <p:nvPr/>
        </p:nvSpPr>
        <p:spPr>
          <a:xfrm>
            <a:off x="4653137" y="2967335"/>
            <a:ext cx="2885726"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Sleep Cut</a:t>
            </a:r>
          </a:p>
        </p:txBody>
      </p:sp>
      <p:sp>
        <p:nvSpPr>
          <p:cNvPr id="10" name="Rectangle 9">
            <a:extLst>
              <a:ext uri="{FF2B5EF4-FFF2-40B4-BE49-F238E27FC236}">
                <a16:creationId xmlns:a16="http://schemas.microsoft.com/office/drawing/2014/main" id="{D2B48040-19C9-F942-F181-FDC5553BC089}"/>
              </a:ext>
            </a:extLst>
          </p:cNvPr>
          <p:cNvSpPr/>
          <p:nvPr/>
        </p:nvSpPr>
        <p:spPr>
          <a:xfrm>
            <a:off x="5469570" y="4936532"/>
            <a:ext cx="4817430"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solidFill>
                  <a:schemeClr val="accent4">
                    <a:lumMod val="60000"/>
                    <a:lumOff val="40000"/>
                  </a:schemeClr>
                </a:solidFill>
                <a:effectLst/>
              </a:rPr>
              <a:t>Zombie Drug</a:t>
            </a:r>
          </a:p>
        </p:txBody>
      </p:sp>
      <p:sp>
        <p:nvSpPr>
          <p:cNvPr id="12" name="TextBox 11">
            <a:extLst>
              <a:ext uri="{FF2B5EF4-FFF2-40B4-BE49-F238E27FC236}">
                <a16:creationId xmlns:a16="http://schemas.microsoft.com/office/drawing/2014/main" id="{06DE56D8-9340-7B30-F873-C2DC586A3C68}"/>
              </a:ext>
            </a:extLst>
          </p:cNvPr>
          <p:cNvSpPr txBox="1"/>
          <p:nvPr/>
        </p:nvSpPr>
        <p:spPr>
          <a:xfrm>
            <a:off x="1601056" y="802948"/>
            <a:ext cx="8989888" cy="830997"/>
          </a:xfrm>
          <a:prstGeom prst="rect">
            <a:avLst/>
          </a:prstGeom>
          <a:noFill/>
        </p:spPr>
        <p:txBody>
          <a:bodyPr wrap="square">
            <a:spAutoFit/>
          </a:bodyPr>
          <a:lstStyle/>
          <a:p>
            <a:pPr algn="ctr"/>
            <a:r>
              <a:rPr lang="en-US" sz="4800" b="1" dirty="0">
                <a:solidFill>
                  <a:srgbClr val="00838B"/>
                </a:solidFill>
              </a:rPr>
              <a:t>Slang Terms for Xylazine</a:t>
            </a:r>
          </a:p>
        </p:txBody>
      </p:sp>
      <p:sp>
        <p:nvSpPr>
          <p:cNvPr id="13" name="Rectangle 12">
            <a:extLst>
              <a:ext uri="{FF2B5EF4-FFF2-40B4-BE49-F238E27FC236}">
                <a16:creationId xmlns:a16="http://schemas.microsoft.com/office/drawing/2014/main" id="{1BFE3052-2F88-4F9F-AE10-09D45FDAD179}"/>
              </a:ext>
            </a:extLst>
          </p:cNvPr>
          <p:cNvSpPr/>
          <p:nvPr/>
        </p:nvSpPr>
        <p:spPr>
          <a:xfrm>
            <a:off x="893922" y="5248480"/>
            <a:ext cx="221842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Cardi B</a:t>
            </a:r>
          </a:p>
        </p:txBody>
      </p:sp>
      <p:sp>
        <p:nvSpPr>
          <p:cNvPr id="14" name="Rectangle 13">
            <a:extLst>
              <a:ext uri="{FF2B5EF4-FFF2-40B4-BE49-F238E27FC236}">
                <a16:creationId xmlns:a16="http://schemas.microsoft.com/office/drawing/2014/main" id="{26AF4484-4F66-69D1-7150-D7C2897C8BC8}"/>
              </a:ext>
            </a:extLst>
          </p:cNvPr>
          <p:cNvSpPr/>
          <p:nvPr/>
        </p:nvSpPr>
        <p:spPr>
          <a:xfrm>
            <a:off x="131408" y="3763145"/>
            <a:ext cx="5338162"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chemeClr val="accent3"/>
                </a:solidFill>
                <a:effectLst/>
              </a:rPr>
              <a:t>De caballo</a:t>
            </a:r>
          </a:p>
        </p:txBody>
      </p:sp>
      <p:sp>
        <p:nvSpPr>
          <p:cNvPr id="16" name="TextBox 15">
            <a:extLst>
              <a:ext uri="{FF2B5EF4-FFF2-40B4-BE49-F238E27FC236}">
                <a16:creationId xmlns:a16="http://schemas.microsoft.com/office/drawing/2014/main" id="{63FAEA9B-0185-C511-C04D-BEFB624D3D52}"/>
              </a:ext>
            </a:extLst>
          </p:cNvPr>
          <p:cNvSpPr txBox="1"/>
          <p:nvPr/>
        </p:nvSpPr>
        <p:spPr>
          <a:xfrm>
            <a:off x="7070604" y="2063513"/>
            <a:ext cx="3872408" cy="830997"/>
          </a:xfrm>
          <a:prstGeom prst="rect">
            <a:avLst/>
          </a:prstGeom>
          <a:noFill/>
        </p:spPr>
        <p:txBody>
          <a:bodyPr wrap="square">
            <a:spAutoFit/>
          </a:bodyPr>
          <a:lstStyle/>
          <a:p>
            <a:pPr algn="ctr"/>
            <a:r>
              <a:rPr lang="en-US" sz="4800" b="1" cap="none" spc="0" dirty="0">
                <a:ln w="6600">
                  <a:solidFill>
                    <a:schemeClr val="accent2"/>
                  </a:solidFill>
                  <a:prstDash val="solid"/>
                </a:ln>
                <a:solidFill>
                  <a:srgbClr val="FFFFFF"/>
                </a:solidFill>
                <a:effectLst>
                  <a:outerShdw dist="38100" dir="2700000" algn="tl" rotWithShape="0">
                    <a:schemeClr val="accent2"/>
                  </a:outerShdw>
                </a:effectLst>
              </a:rPr>
              <a:t>Tranq Dope</a:t>
            </a:r>
          </a:p>
        </p:txBody>
      </p:sp>
      <p:sp>
        <p:nvSpPr>
          <p:cNvPr id="18" name="Rectangle 17">
            <a:extLst>
              <a:ext uri="{FF2B5EF4-FFF2-40B4-BE49-F238E27FC236}">
                <a16:creationId xmlns:a16="http://schemas.microsoft.com/office/drawing/2014/main" id="{F6103913-7FB4-3A39-087B-96E73D078489}"/>
              </a:ext>
            </a:extLst>
          </p:cNvPr>
          <p:cNvSpPr/>
          <p:nvPr/>
        </p:nvSpPr>
        <p:spPr>
          <a:xfrm>
            <a:off x="1378154" y="1931014"/>
            <a:ext cx="180908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Tranq</a:t>
            </a:r>
          </a:p>
        </p:txBody>
      </p:sp>
      <p:cxnSp>
        <p:nvCxnSpPr>
          <p:cNvPr id="20" name="Straight Connector 19">
            <a:extLst>
              <a:ext uri="{FF2B5EF4-FFF2-40B4-BE49-F238E27FC236}">
                <a16:creationId xmlns:a16="http://schemas.microsoft.com/office/drawing/2014/main" id="{679D944D-BDBC-335C-2F6D-D92435744511}"/>
              </a:ext>
            </a:extLst>
          </p:cNvPr>
          <p:cNvCxnSpPr/>
          <p:nvPr/>
        </p:nvCxnSpPr>
        <p:spPr>
          <a:xfrm>
            <a:off x="0" y="1682996"/>
            <a:ext cx="12192000" cy="0"/>
          </a:xfrm>
          <a:prstGeom prst="line">
            <a:avLst/>
          </a:prstGeom>
        </p:spPr>
        <p:style>
          <a:lnRef idx="3">
            <a:schemeClr val="accent2"/>
          </a:lnRef>
          <a:fillRef idx="0">
            <a:schemeClr val="accent2"/>
          </a:fillRef>
          <a:effectRef idx="2">
            <a:schemeClr val="accent2"/>
          </a:effectRef>
          <a:fontRef idx="minor">
            <a:schemeClr val="tx1"/>
          </a:fontRef>
        </p:style>
      </p:cxnSp>
      <p:sp>
        <p:nvSpPr>
          <p:cNvPr id="21" name="Rectangle 20">
            <a:extLst>
              <a:ext uri="{FF2B5EF4-FFF2-40B4-BE49-F238E27FC236}">
                <a16:creationId xmlns:a16="http://schemas.microsoft.com/office/drawing/2014/main" id="{2810B40B-EAA2-3B98-7EA6-96F3C3B81D6F}"/>
              </a:ext>
            </a:extLst>
          </p:cNvPr>
          <p:cNvSpPr/>
          <p:nvPr/>
        </p:nvSpPr>
        <p:spPr>
          <a:xfrm>
            <a:off x="7707301" y="3873670"/>
            <a:ext cx="3448380"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Philly Dope</a:t>
            </a:r>
          </a:p>
        </p:txBody>
      </p:sp>
    </p:spTree>
    <p:extLst>
      <p:ext uri="{BB962C8B-B14F-4D97-AF65-F5344CB8AC3E}">
        <p14:creationId xmlns:p14="http://schemas.microsoft.com/office/powerpoint/2010/main" val="30139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 calcmode="lin" valueType="num">
                                      <p:cBhvr>
                                        <p:cTn id="5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0" grpId="0"/>
      <p:bldP spid="13" grpId="0"/>
      <p:bldP spid="14" grpId="0"/>
      <p:bldP spid="16"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C5BCD3-0213-7430-7817-13D62690FA62}"/>
              </a:ext>
            </a:extLst>
          </p:cNvPr>
          <p:cNvSpPr>
            <a:spLocks noGrp="1"/>
          </p:cNvSpPr>
          <p:nvPr>
            <p:ph type="dt" sz="half" idx="2"/>
          </p:nvPr>
        </p:nvSpPr>
        <p:spPr/>
        <p:txBody>
          <a:bodyPr/>
          <a:lstStyle/>
          <a:p>
            <a:fld id="{DB44F992-2E8B-439E-9639-C49EC543EE28}" type="datetime1">
              <a:rPr lang="en-US" smtClean="0"/>
              <a:t>11/6/2023</a:t>
            </a:fld>
            <a:endParaRPr lang="en-US" dirty="0"/>
          </a:p>
        </p:txBody>
      </p:sp>
      <p:sp>
        <p:nvSpPr>
          <p:cNvPr id="4" name="Slide Number Placeholder 3">
            <a:extLst>
              <a:ext uri="{FF2B5EF4-FFF2-40B4-BE49-F238E27FC236}">
                <a16:creationId xmlns:a16="http://schemas.microsoft.com/office/drawing/2014/main" id="{4E971B62-A06B-8AFF-CE6D-D228BF77BA4A}"/>
              </a:ext>
            </a:extLst>
          </p:cNvPr>
          <p:cNvSpPr>
            <a:spLocks noGrp="1"/>
          </p:cNvSpPr>
          <p:nvPr>
            <p:ph type="sldNum" sz="quarter" idx="4"/>
          </p:nvPr>
        </p:nvSpPr>
        <p:spPr/>
        <p:txBody>
          <a:bodyPr/>
          <a:lstStyle/>
          <a:p>
            <a:fld id="{A339896C-E2EF-470F-BA91-85D676E592B3}" type="slidenum">
              <a:rPr lang="en-US" smtClean="0"/>
              <a:t>8</a:t>
            </a:fld>
            <a:endParaRPr lang="en-US"/>
          </a:p>
        </p:txBody>
      </p:sp>
      <p:pic>
        <p:nvPicPr>
          <p:cNvPr id="5" name="Content Placeholder 4" descr="Diagram&#10;&#10;Description automatically generated with medium confidence">
            <a:extLst>
              <a:ext uri="{FF2B5EF4-FFF2-40B4-BE49-F238E27FC236}">
                <a16:creationId xmlns:a16="http://schemas.microsoft.com/office/drawing/2014/main" id="{E92CCCD7-DA59-B1C3-3ED8-B200D182E1D2}"/>
              </a:ext>
            </a:extLst>
          </p:cNvPr>
          <p:cNvPicPr>
            <a:picLocks noGrp="1" noChangeAspect="1"/>
          </p:cNvPicPr>
          <p:nvPr>
            <p:ph idx="1"/>
          </p:nvPr>
        </p:nvPicPr>
        <p:blipFill>
          <a:blip r:embed="rId3"/>
          <a:stretch>
            <a:fillRect/>
          </a:stretch>
        </p:blipFill>
        <p:spPr>
          <a:xfrm>
            <a:off x="1051201" y="1968183"/>
            <a:ext cx="3159844" cy="4022725"/>
          </a:xfrm>
          <a:prstGeom prst="rect">
            <a:avLst/>
          </a:prstGeom>
        </p:spPr>
      </p:pic>
      <p:sp>
        <p:nvSpPr>
          <p:cNvPr id="6" name="TextBox 5">
            <a:extLst>
              <a:ext uri="{FF2B5EF4-FFF2-40B4-BE49-F238E27FC236}">
                <a16:creationId xmlns:a16="http://schemas.microsoft.com/office/drawing/2014/main" id="{77B632F4-E986-C299-BB76-48705608FD06}"/>
              </a:ext>
            </a:extLst>
          </p:cNvPr>
          <p:cNvSpPr txBox="1"/>
          <p:nvPr/>
        </p:nvSpPr>
        <p:spPr>
          <a:xfrm>
            <a:off x="243840" y="934720"/>
            <a:ext cx="4795520" cy="461665"/>
          </a:xfrm>
          <a:prstGeom prst="rect">
            <a:avLst/>
          </a:prstGeom>
          <a:noFill/>
        </p:spPr>
        <p:txBody>
          <a:bodyPr wrap="square" rtlCol="0">
            <a:spAutoFit/>
          </a:bodyPr>
          <a:lstStyle/>
          <a:p>
            <a:r>
              <a:rPr lang="en-US" sz="2400" b="1" dirty="0">
                <a:solidFill>
                  <a:srgbClr val="00838B"/>
                </a:solidFill>
              </a:rPr>
              <a:t>Image of vial used for veterinary use</a:t>
            </a:r>
          </a:p>
        </p:txBody>
      </p:sp>
      <p:cxnSp>
        <p:nvCxnSpPr>
          <p:cNvPr id="8" name="Straight Connector 7">
            <a:extLst>
              <a:ext uri="{FF2B5EF4-FFF2-40B4-BE49-F238E27FC236}">
                <a16:creationId xmlns:a16="http://schemas.microsoft.com/office/drawing/2014/main" id="{64FADAC6-844F-AB0C-017C-65D13814DA79}"/>
              </a:ext>
            </a:extLst>
          </p:cNvPr>
          <p:cNvCxnSpPr>
            <a:cxnSpLocks/>
          </p:cNvCxnSpPr>
          <p:nvPr/>
        </p:nvCxnSpPr>
        <p:spPr>
          <a:xfrm>
            <a:off x="5445760" y="741680"/>
            <a:ext cx="0" cy="5638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BE03B3E-9C5D-F382-D0BE-4F496F576E24}"/>
              </a:ext>
            </a:extLst>
          </p:cNvPr>
          <p:cNvSpPr txBox="1"/>
          <p:nvPr/>
        </p:nvSpPr>
        <p:spPr>
          <a:xfrm>
            <a:off x="5791201" y="934719"/>
            <a:ext cx="5577840" cy="830997"/>
          </a:xfrm>
          <a:prstGeom prst="rect">
            <a:avLst/>
          </a:prstGeom>
          <a:noFill/>
        </p:spPr>
        <p:txBody>
          <a:bodyPr wrap="square" rtlCol="0">
            <a:spAutoFit/>
          </a:bodyPr>
          <a:lstStyle/>
          <a:p>
            <a:pPr algn="ctr"/>
            <a:r>
              <a:rPr lang="en-US" sz="2400" b="1" dirty="0">
                <a:solidFill>
                  <a:srgbClr val="00838B"/>
                </a:solidFill>
              </a:rPr>
              <a:t>Images of Illicitly Manufactured Xylazine Mixed/in combination with other drugs</a:t>
            </a:r>
          </a:p>
        </p:txBody>
      </p:sp>
      <p:pic>
        <p:nvPicPr>
          <p:cNvPr id="12" name="Picture 11">
            <a:extLst>
              <a:ext uri="{FF2B5EF4-FFF2-40B4-BE49-F238E27FC236}">
                <a16:creationId xmlns:a16="http://schemas.microsoft.com/office/drawing/2014/main" id="{5861DE09-FE66-5EAE-97C3-E6754EE0A96F}"/>
              </a:ext>
            </a:extLst>
          </p:cNvPr>
          <p:cNvPicPr>
            <a:picLocks noChangeAspect="1"/>
          </p:cNvPicPr>
          <p:nvPr/>
        </p:nvPicPr>
        <p:blipFill>
          <a:blip r:embed="rId4"/>
          <a:stretch>
            <a:fillRect/>
          </a:stretch>
        </p:blipFill>
        <p:spPr>
          <a:xfrm>
            <a:off x="436380" y="5918815"/>
            <a:ext cx="4410440" cy="461665"/>
          </a:xfrm>
          <a:prstGeom prst="rect">
            <a:avLst/>
          </a:prstGeom>
        </p:spPr>
      </p:pic>
      <p:pic>
        <p:nvPicPr>
          <p:cNvPr id="7" name="Picture 6">
            <a:extLst>
              <a:ext uri="{FF2B5EF4-FFF2-40B4-BE49-F238E27FC236}">
                <a16:creationId xmlns:a16="http://schemas.microsoft.com/office/drawing/2014/main" id="{F4DD0CEA-FD50-6FFC-0D1F-1FA32C97CB15}"/>
              </a:ext>
            </a:extLst>
          </p:cNvPr>
          <p:cNvPicPr>
            <a:picLocks noChangeAspect="1"/>
          </p:cNvPicPr>
          <p:nvPr/>
        </p:nvPicPr>
        <p:blipFill>
          <a:blip r:embed="rId5"/>
          <a:stretch>
            <a:fillRect/>
          </a:stretch>
        </p:blipFill>
        <p:spPr>
          <a:xfrm>
            <a:off x="5989999" y="2153273"/>
            <a:ext cx="1938335" cy="1948927"/>
          </a:xfrm>
          <a:prstGeom prst="rect">
            <a:avLst/>
          </a:prstGeom>
        </p:spPr>
      </p:pic>
      <p:sp>
        <p:nvSpPr>
          <p:cNvPr id="9" name="TextBox 8">
            <a:extLst>
              <a:ext uri="{FF2B5EF4-FFF2-40B4-BE49-F238E27FC236}">
                <a16:creationId xmlns:a16="http://schemas.microsoft.com/office/drawing/2014/main" id="{D77038A5-858E-1C32-E065-EA988F5D11DE}"/>
              </a:ext>
            </a:extLst>
          </p:cNvPr>
          <p:cNvSpPr txBox="1"/>
          <p:nvPr/>
        </p:nvSpPr>
        <p:spPr>
          <a:xfrm>
            <a:off x="6167120" y="4244132"/>
            <a:ext cx="2289399" cy="646331"/>
          </a:xfrm>
          <a:prstGeom prst="rect">
            <a:avLst/>
          </a:prstGeom>
          <a:noFill/>
        </p:spPr>
        <p:txBody>
          <a:bodyPr wrap="square" rtlCol="0">
            <a:spAutoFit/>
          </a:bodyPr>
          <a:lstStyle/>
          <a:p>
            <a:r>
              <a:rPr lang="en-US" b="1" dirty="0"/>
              <a:t>Fentanyl/4-ANPP/</a:t>
            </a:r>
            <a:r>
              <a:rPr lang="en-US" b="1" dirty="0" err="1"/>
              <a:t>Xylzine</a:t>
            </a:r>
            <a:endParaRPr lang="en-US" b="1" dirty="0"/>
          </a:p>
        </p:txBody>
      </p:sp>
      <p:pic>
        <p:nvPicPr>
          <p:cNvPr id="15" name="Picture 14">
            <a:extLst>
              <a:ext uri="{FF2B5EF4-FFF2-40B4-BE49-F238E27FC236}">
                <a16:creationId xmlns:a16="http://schemas.microsoft.com/office/drawing/2014/main" id="{7C936162-6A0F-82B9-8973-A324ADC1A6C0}"/>
              </a:ext>
            </a:extLst>
          </p:cNvPr>
          <p:cNvPicPr>
            <a:picLocks noChangeAspect="1"/>
          </p:cNvPicPr>
          <p:nvPr/>
        </p:nvPicPr>
        <p:blipFill>
          <a:blip r:embed="rId6"/>
          <a:stretch>
            <a:fillRect/>
          </a:stretch>
        </p:blipFill>
        <p:spPr>
          <a:xfrm>
            <a:off x="9121141" y="2234049"/>
            <a:ext cx="2247900" cy="1819275"/>
          </a:xfrm>
          <a:prstGeom prst="rect">
            <a:avLst/>
          </a:prstGeom>
        </p:spPr>
      </p:pic>
      <p:sp>
        <p:nvSpPr>
          <p:cNvPr id="16" name="TextBox 15">
            <a:extLst>
              <a:ext uri="{FF2B5EF4-FFF2-40B4-BE49-F238E27FC236}">
                <a16:creationId xmlns:a16="http://schemas.microsoft.com/office/drawing/2014/main" id="{1372A550-C355-8755-A671-B3CFEFBC4C98}"/>
              </a:ext>
            </a:extLst>
          </p:cNvPr>
          <p:cNvSpPr txBox="1"/>
          <p:nvPr/>
        </p:nvSpPr>
        <p:spPr>
          <a:xfrm>
            <a:off x="8382000" y="4244132"/>
            <a:ext cx="3627119" cy="646331"/>
          </a:xfrm>
          <a:prstGeom prst="rect">
            <a:avLst/>
          </a:prstGeom>
          <a:noFill/>
        </p:spPr>
        <p:txBody>
          <a:bodyPr wrap="square" rtlCol="0">
            <a:spAutoFit/>
          </a:bodyPr>
          <a:lstStyle/>
          <a:p>
            <a:pPr algn="ctr"/>
            <a:r>
              <a:rPr lang="en-US" b="1" dirty="0" err="1"/>
              <a:t>Flurofentanyl</a:t>
            </a:r>
            <a:r>
              <a:rPr lang="en-US" b="1" dirty="0"/>
              <a:t>/Fentanyl/4-ANPP/Xylazine</a:t>
            </a:r>
          </a:p>
        </p:txBody>
      </p:sp>
      <p:sp>
        <p:nvSpPr>
          <p:cNvPr id="17" name="TextBox 16">
            <a:extLst>
              <a:ext uri="{FF2B5EF4-FFF2-40B4-BE49-F238E27FC236}">
                <a16:creationId xmlns:a16="http://schemas.microsoft.com/office/drawing/2014/main" id="{B28638B4-A114-1755-B644-75A29754BD65}"/>
              </a:ext>
            </a:extLst>
          </p:cNvPr>
          <p:cNvSpPr txBox="1"/>
          <p:nvPr/>
        </p:nvSpPr>
        <p:spPr>
          <a:xfrm>
            <a:off x="7233920" y="5990908"/>
            <a:ext cx="3627119" cy="369332"/>
          </a:xfrm>
          <a:prstGeom prst="rect">
            <a:avLst/>
          </a:prstGeom>
          <a:noFill/>
        </p:spPr>
        <p:txBody>
          <a:bodyPr wrap="square" rtlCol="0">
            <a:spAutoFit/>
          </a:bodyPr>
          <a:lstStyle/>
          <a:p>
            <a:r>
              <a:rPr lang="en-US" dirty="0"/>
              <a:t>Taken from Seizures in New Jersey</a:t>
            </a:r>
          </a:p>
        </p:txBody>
      </p:sp>
    </p:spTree>
    <p:extLst>
      <p:ext uri="{BB962C8B-B14F-4D97-AF65-F5344CB8AC3E}">
        <p14:creationId xmlns:p14="http://schemas.microsoft.com/office/powerpoint/2010/main" val="133270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B5BC359-2FC9-0982-6510-67200BCA3F62}"/>
              </a:ext>
            </a:extLst>
          </p:cNvPr>
          <p:cNvSpPr>
            <a:spLocks noGrp="1"/>
          </p:cNvSpPr>
          <p:nvPr>
            <p:ph idx="1"/>
          </p:nvPr>
        </p:nvSpPr>
        <p:spPr>
          <a:xfrm>
            <a:off x="325120" y="881065"/>
            <a:ext cx="11623040" cy="5409173"/>
          </a:xfrm>
        </p:spPr>
        <p:txBody>
          <a:bodyPr/>
          <a:lstStyle/>
          <a:p>
            <a:pPr algn="ctr"/>
            <a:r>
              <a:rPr lang="en-US" sz="2800" b="1" dirty="0">
                <a:solidFill>
                  <a:srgbClr val="00838B"/>
                </a:solidFill>
              </a:rPr>
              <a:t>Structure and Clinical Effects:</a:t>
            </a:r>
          </a:p>
          <a:p>
            <a:pPr marL="0" indent="0">
              <a:buNone/>
            </a:pPr>
            <a:r>
              <a:rPr lang="en-US" sz="2400" b="1" dirty="0">
                <a:solidFill>
                  <a:srgbClr val="00838B"/>
                </a:solidFill>
              </a:rPr>
              <a:t>An Alpha-2 adrenergic agonist</a:t>
            </a:r>
          </a:p>
          <a:p>
            <a:pPr marL="578358" lvl="1" indent="-285750">
              <a:buFont typeface="Arial" panose="020B0604020202020204" pitchFamily="34" charset="0"/>
              <a:buChar char="•"/>
            </a:pPr>
            <a:r>
              <a:rPr lang="en-US" sz="2000" dirty="0"/>
              <a:t>decreases central nervous system (CNS) outflow such as the stimulation of norepinephrine &amp; dopamine in CNS, causing </a:t>
            </a:r>
            <a:r>
              <a:rPr lang="en-US" sz="2000" b="1" dirty="0"/>
              <a:t>profound</a:t>
            </a:r>
            <a:r>
              <a:rPr lang="en-US" sz="2000" dirty="0"/>
              <a:t> </a:t>
            </a:r>
            <a:r>
              <a:rPr lang="en-US" sz="2000" b="1" dirty="0"/>
              <a:t>sedation</a:t>
            </a:r>
          </a:p>
          <a:p>
            <a:pPr marL="0" indent="0">
              <a:buNone/>
            </a:pPr>
            <a:r>
              <a:rPr lang="en-US" sz="2400" b="1" dirty="0">
                <a:solidFill>
                  <a:srgbClr val="00838B"/>
                </a:solidFill>
              </a:rPr>
              <a:t>Exacerbates opioid effects</a:t>
            </a:r>
            <a:endParaRPr lang="en-US" sz="2400" dirty="0">
              <a:solidFill>
                <a:srgbClr val="00838B"/>
              </a:solidFill>
            </a:endParaRPr>
          </a:p>
          <a:p>
            <a:pPr marL="578358" lvl="1" indent="-285750">
              <a:buFont typeface="Arial" panose="020B0604020202020204" pitchFamily="34" charset="0"/>
              <a:buChar char="•"/>
            </a:pPr>
            <a:r>
              <a:rPr lang="en-US" sz="2000" dirty="0"/>
              <a:t>Does have a synergistic effect with opioids that intensifies respiratory problems</a:t>
            </a:r>
          </a:p>
          <a:p>
            <a:pPr marL="578358" lvl="1" indent="-285750">
              <a:buFont typeface="Arial" panose="020B0604020202020204" pitchFamily="34" charset="0"/>
              <a:buChar char="•"/>
            </a:pPr>
            <a:r>
              <a:rPr lang="en-US" sz="2000" dirty="0"/>
              <a:t>Has no imidazoline receptor activity, so it doesn’t directly cause hypotension/bradycardia (slow heart rate). However, the sedation can exacerbate respiratory problems similar to diazepines. (ex. causes a blunted response to airway occlusion or hypoxia)</a:t>
            </a:r>
          </a:p>
          <a:p>
            <a:pPr marL="0" indent="0">
              <a:buNone/>
            </a:pPr>
            <a:r>
              <a:rPr lang="en-US" sz="2400" b="1" dirty="0">
                <a:solidFill>
                  <a:srgbClr val="00838B"/>
                </a:solidFill>
              </a:rPr>
              <a:t>Inhibits insulin release</a:t>
            </a:r>
          </a:p>
          <a:p>
            <a:pPr marL="578358" lvl="1" indent="-285750">
              <a:buFont typeface="Arial" panose="020B0604020202020204" pitchFamily="34" charset="0"/>
              <a:buChar char="•"/>
            </a:pPr>
            <a:r>
              <a:rPr lang="en-US" sz="2000" dirty="0"/>
              <a:t>Causing hyperglycemia </a:t>
            </a:r>
            <a:r>
              <a:rPr lang="en-US" sz="2000" b="1" i="1" dirty="0"/>
              <a:t>during use</a:t>
            </a:r>
          </a:p>
          <a:p>
            <a:pPr marL="578358" lvl="1" indent="-285750">
              <a:buFont typeface="Arial" panose="020B0604020202020204" pitchFamily="34" charset="0"/>
              <a:buChar char="•"/>
            </a:pPr>
            <a:r>
              <a:rPr lang="en-US" sz="2000" dirty="0"/>
              <a:t>Leading to hypoglycemia (low </a:t>
            </a:r>
            <a:r>
              <a:rPr lang="en-US" sz="2000" dirty="0" err="1"/>
              <a:t>bld</a:t>
            </a:r>
            <a:r>
              <a:rPr lang="en-US" sz="2000" dirty="0"/>
              <a:t> sugar) </a:t>
            </a:r>
            <a:r>
              <a:rPr lang="en-US" sz="2000" b="1" i="1" dirty="0"/>
              <a:t>after use. </a:t>
            </a:r>
            <a:r>
              <a:rPr lang="en-US" sz="2000" dirty="0"/>
              <a:t>This can be especially dangerous for diabetics.</a:t>
            </a:r>
          </a:p>
        </p:txBody>
      </p:sp>
      <p:sp>
        <p:nvSpPr>
          <p:cNvPr id="2" name="Date Placeholder 1"/>
          <p:cNvSpPr>
            <a:spLocks noGrp="1"/>
          </p:cNvSpPr>
          <p:nvPr>
            <p:ph type="dt" sz="half" idx="2"/>
          </p:nvPr>
        </p:nvSpPr>
        <p:spPr/>
        <p:txBody>
          <a:bodyPr/>
          <a:lstStyle/>
          <a:p>
            <a:fld id="{DB44F992-2E8B-439E-9639-C49EC543EE28}" type="datetime1">
              <a:rPr lang="en-US" smtClean="0"/>
              <a:t>11/6/2023</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9</a:t>
            </a:fld>
            <a:endParaRPr lang="en-US"/>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3600" b="1" dirty="0">
              <a:solidFill>
                <a:srgbClr val="00838B"/>
              </a:solidFill>
              <a:latin typeface="+mn-lt"/>
            </a:endParaRPr>
          </a:p>
        </p:txBody>
      </p:sp>
      <p:sp>
        <p:nvSpPr>
          <p:cNvPr id="5" name="Text Placeholder 4"/>
          <p:cNvSpPr txBox="1">
            <a:spLocks/>
          </p:cNvSpPr>
          <p:nvPr/>
        </p:nvSpPr>
        <p:spPr>
          <a:xfrm>
            <a:off x="564382" y="1577603"/>
            <a:ext cx="11063235" cy="471263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048" lvl="2" indent="0">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01168" lvl="1"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6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p:cTn id="7"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p:cTn id="21"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p:cTn id="28"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 calcmode="lin" valueType="num">
                                      <p:cBhvr>
                                        <p:cTn id="35"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p:cTn id="49"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11">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 calcmode="lin" valueType="num">
                                      <p:cBhvr>
                                        <p:cTn id="56"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theme/theme1.xml><?xml version="1.0" encoding="utf-8"?>
<a:theme xmlns:a="http://schemas.openxmlformats.org/drawingml/2006/main" name="DAODAS Master">
  <a:themeElements>
    <a:clrScheme name="Custom 2">
      <a:dk1>
        <a:srgbClr val="000000"/>
      </a:dk1>
      <a:lt1>
        <a:sysClr val="window" lastClr="FFFFFF"/>
      </a:lt1>
      <a:dk2>
        <a:srgbClr val="637052"/>
      </a:dk2>
      <a:lt2>
        <a:srgbClr val="CCDDEA"/>
      </a:lt2>
      <a:accent1>
        <a:srgbClr val="00838B"/>
      </a:accent1>
      <a:accent2>
        <a:srgbClr val="00838B"/>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5436</TotalTime>
  <Words>3289</Words>
  <Application>Microsoft Office PowerPoint</Application>
  <PresentationFormat>Widescreen</PresentationFormat>
  <Paragraphs>331</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Open Sans</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Linda</dc:creator>
  <cp:lastModifiedBy>Brown, Linda</cp:lastModifiedBy>
  <cp:revision>189</cp:revision>
  <cp:lastPrinted>2023-08-17T14:05:47Z</cp:lastPrinted>
  <dcterms:created xsi:type="dcterms:W3CDTF">2019-08-07T13:46:32Z</dcterms:created>
  <dcterms:modified xsi:type="dcterms:W3CDTF">2023-11-06T20:51:28Z</dcterms:modified>
</cp:coreProperties>
</file>